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Playfair Display"/>
      <p:regular r:id="rId27"/>
      <p:bold r:id="rId28"/>
      <p:italic r:id="rId29"/>
      <p:boldItalic r:id="rId30"/>
    </p:embeddedFont>
    <p:embeddedFont>
      <p:font typeface="Lato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PlayfairDisplay-bold.fntdata"/><Relationship Id="rId27" Type="http://schemas.openxmlformats.org/officeDocument/2006/relationships/font" Target="fonts/PlayfairDispla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layfairDispl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regular.fntdata"/><Relationship Id="rId30" Type="http://schemas.openxmlformats.org/officeDocument/2006/relationships/font" Target="fonts/PlayfairDisplay-boldItalic.fntdata"/><Relationship Id="rId11" Type="http://schemas.openxmlformats.org/officeDocument/2006/relationships/slide" Target="slides/slide6.xml"/><Relationship Id="rId33" Type="http://schemas.openxmlformats.org/officeDocument/2006/relationships/font" Target="fonts/Lato-italic.fntdata"/><Relationship Id="rId10" Type="http://schemas.openxmlformats.org/officeDocument/2006/relationships/slide" Target="slides/slide5.xml"/><Relationship Id="rId32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font" Target="fonts/Lato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eb-p-ebscohost-com.login.ezproxy.library.ualberta.ca/ehost/search/advanced?vid=0&amp;sid=29281d79-1437-43c0-bc1b-1d16541c9d68%40redis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70f659f2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3370f659f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A guide to efficient research management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c6f83aa9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c6f83aa9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1" marL="9144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rgbClr val="741A36"/>
              </a:buClr>
              <a:buSzPts val="1200"/>
              <a:buFont typeface="Courier New"/>
              <a:buChar char="o"/>
            </a:pPr>
            <a:r>
              <a:rPr lang="en" sz="1200">
                <a:solidFill>
                  <a:schemeClr val="dk1"/>
                </a:solidFill>
                <a:latin typeface="Aptos"/>
                <a:ea typeface="Aptos"/>
                <a:cs typeface="Aptos"/>
                <a:sym typeface="Aptos"/>
              </a:rPr>
              <a:t>Most efficient way to get PDFs into Zotero is to use </a:t>
            </a:r>
            <a:r>
              <a:rPr lang="en" sz="1200" u="sng">
                <a:solidFill>
                  <a:srgbClr val="6B9F25"/>
                </a:solidFill>
                <a:latin typeface="Aptos"/>
                <a:ea typeface="Aptos"/>
                <a:cs typeface="Aptos"/>
                <a:sym typeface="Apto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 of A library search</a:t>
            </a:r>
            <a:r>
              <a:rPr lang="en" sz="1200">
                <a:solidFill>
                  <a:schemeClr val="dk1"/>
                </a:solidFill>
                <a:latin typeface="Aptos"/>
                <a:ea typeface="Aptos"/>
                <a:cs typeface="Aptos"/>
                <a:sym typeface="Aptos"/>
              </a:rPr>
              <a:t>. Click PDF full text, then press the Zotero button. This will let the PDF go directly into Zotero with no issue</a:t>
            </a:r>
            <a:endParaRPr sz="1200">
              <a:solidFill>
                <a:schemeClr val="dk1"/>
              </a:solidFill>
              <a:latin typeface="Aptos"/>
              <a:ea typeface="Aptos"/>
              <a:cs typeface="Aptos"/>
              <a:sym typeface="Aptos"/>
            </a:endParaRPr>
          </a:p>
          <a:p>
            <a:pPr indent="-304800" lvl="1" marL="9144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rgbClr val="741A36"/>
              </a:buClr>
              <a:buSzPts val="1200"/>
              <a:buFont typeface="Courier New"/>
              <a:buChar char="o"/>
            </a:pPr>
            <a:r>
              <a:rPr lang="en" sz="1200">
                <a:solidFill>
                  <a:schemeClr val="dk1"/>
                </a:solidFill>
                <a:latin typeface="Aptos"/>
                <a:ea typeface="Aptos"/>
                <a:cs typeface="Aptos"/>
                <a:sym typeface="Aptos"/>
              </a:rPr>
              <a:t>If there is no PDF file then use Google Scholar to download</a:t>
            </a:r>
            <a:endParaRPr sz="1200">
              <a:solidFill>
                <a:schemeClr val="dk1"/>
              </a:solidFill>
              <a:latin typeface="Aptos"/>
              <a:ea typeface="Aptos"/>
              <a:cs typeface="Aptos"/>
              <a:sym typeface="Aptos"/>
            </a:endParaRPr>
          </a:p>
          <a:p>
            <a:pPr indent="-304800" lvl="1" marL="9144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Clr>
                <a:srgbClr val="741A36"/>
              </a:buClr>
              <a:buSzPts val="1200"/>
              <a:buFont typeface="Courier New"/>
              <a:buChar char="o"/>
            </a:pPr>
            <a:r>
              <a:rPr lang="en" sz="1200">
                <a:solidFill>
                  <a:schemeClr val="dk1"/>
                </a:solidFill>
                <a:latin typeface="Aptos"/>
                <a:ea typeface="Aptos"/>
                <a:cs typeface="Aptos"/>
                <a:sym typeface="Aptos"/>
              </a:rPr>
              <a:t>Purpose is to have Zotero PDF files as the primary, if that is not possible then links and screenshots are secondary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70f659f2c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370f659f2c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370f659f2c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370f659f2c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70f659f2c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370f659f2c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13ab43c6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313ab43c6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50">
                <a:solidFill>
                  <a:srgbClr val="444444"/>
                </a:solidFill>
                <a:latin typeface="Lato"/>
                <a:ea typeface="Lato"/>
                <a:cs typeface="Lato"/>
                <a:sym typeface="Lato"/>
              </a:rPr>
              <a:t>Zotero can directly import all data, including the full folder structure, from an online Mendeley library.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313ab43c6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313ab43c6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314a6391e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314a6391e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370f659f2c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370f659f2c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313ab43c65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313ab43c65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315e27917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315e27917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313ab43c6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313ab43c6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313ab43c6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313ab43c6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Ekb </a:t>
            </a:r>
            <a:r>
              <a:rPr lang="en"/>
              <a:t>announcement</a:t>
            </a:r>
            <a:r>
              <a:rPr lang="en"/>
              <a:t> for next feature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Slides on how to join the PRAN library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Whats new in zotero on the website 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313ab43c6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313ab43c6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3aa9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3aa9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f83aa9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f83aa9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>
                <a:solidFill>
                  <a:srgbClr val="444444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(e.g., books, journal articles, web pages, etc.)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370f659f2c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370f659f2c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70f659f2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370f659f2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370f659f2c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370f659f2c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370f659f2c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370f659f2c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370f659f2c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370f659f2c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  <a:defRPr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200"/>
              <a:buNone/>
              <a:defRPr sz="42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Playfair Display"/>
              <a:buNone/>
              <a:defRPr b="1" sz="3200">
                <a:solidFill>
                  <a:schemeClr val="accent5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push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eb-p-ebscohost-com.login.ezproxy.library.ualberta.ca/ehost/search/advanced?vid=0&amp;sid=29281d79-1437-43c0-bc1b-1d16541c9d68%40redis" TargetMode="External"/><Relationship Id="rId4" Type="http://schemas.openxmlformats.org/officeDocument/2006/relationships/hyperlink" Target="https://scholar.google.ca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upport.covidence.org/help/bulk-pdf-import" TargetMode="External"/><Relationship Id="rId4" Type="http://schemas.openxmlformats.org/officeDocument/2006/relationships/hyperlink" Target="https://support.covidence.org/help/how-to-use-zotero-to-upload-full-texts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zotero.org/support/moving_to_zotero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pran-network.ca/team-and-partner-training/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docs.google.com/forms/d/12OcrQMzzn-rxYxl-H7Fs9DcgbOx-5w7rTameaOTgnWU/edi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/>
              <a:t>From Chaos to Catalogue–Getting Items into your Library</a:t>
            </a:r>
            <a:endParaRPr sz="1700"/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/>
              <a:t>By: Shari Jadoolal</a:t>
            </a:r>
            <a:endParaRPr/>
          </a:p>
        </p:txBody>
      </p:sp>
      <p:pic>
        <p:nvPicPr>
          <p:cNvPr id="62" name="Google Shape;6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6" y="0"/>
            <a:ext cx="4560949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6" y="0"/>
            <a:ext cx="4560949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Tutorial</a:t>
            </a:r>
            <a:endParaRPr/>
          </a:p>
        </p:txBody>
      </p:sp>
      <p:sp>
        <p:nvSpPr>
          <p:cNvPr id="124" name="Google Shape;124;p22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import PDFs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Saving to a specific collection </a:t>
            </a:r>
            <a:endParaRPr sz="2000"/>
          </a:p>
          <a:p>
            <a:pPr indent="-355600" lvl="0" marL="4572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u="sng">
                <a:hlinkClick r:id="rId3"/>
              </a:rPr>
              <a:t>U of A library search</a:t>
            </a:r>
            <a:r>
              <a:rPr lang="en" sz="2000"/>
              <a:t> &amp; </a:t>
            </a:r>
            <a:r>
              <a:rPr lang="en" sz="2000" u="sng">
                <a:hlinkClick r:id="rId4"/>
              </a:rPr>
              <a:t>Google Scholar </a:t>
            </a:r>
            <a:endParaRPr sz="2000"/>
          </a:p>
          <a:p>
            <a:pPr indent="-355600" lvl="0" marL="4572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Drag &amp; Drop </a:t>
            </a:r>
            <a:endParaRPr sz="2000"/>
          </a:p>
          <a:p>
            <a:pPr indent="-355600" lvl="0" marL="4572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Snapshot </a:t>
            </a:r>
            <a:endParaRPr sz="2000"/>
          </a:p>
          <a:p>
            <a:pPr indent="0" lvl="0" marL="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457200" rtl="0" algn="l">
              <a:lnSpc>
                <a:spcPct val="115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MANUALLY ENTERING DATA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Tutorial</a:t>
            </a:r>
            <a:endParaRPr/>
          </a:p>
        </p:txBody>
      </p:sp>
      <p:sp>
        <p:nvSpPr>
          <p:cNvPr id="136" name="Google Shape;136;p24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Retrieve</a:t>
            </a:r>
            <a:r>
              <a:rPr lang="en"/>
              <a:t> Metadata</a:t>
            </a:r>
            <a:endParaRPr/>
          </a:p>
        </p:txBody>
      </p:sp>
      <p:sp>
        <p:nvSpPr>
          <p:cNvPr id="137" name="Google Shape;137;p2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Add missing information</a:t>
            </a: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IMPORTING FROM OTHER REFERENCE MANAGERS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Mendeley </a:t>
            </a:r>
            <a:endParaRPr/>
          </a:p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311700" y="1152475"/>
            <a:ext cx="8520600" cy="368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import your Mendeley library, follow these steps:</a:t>
            </a:r>
            <a:endParaRPr/>
          </a:p>
          <a:p>
            <a:pPr indent="-342900" lvl="0" marL="533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AutoNum type="arabicPeriod"/>
            </a:pPr>
            <a:r>
              <a:rPr lang="en"/>
              <a:t>Make sure that all data and files have been synced to Mendeley servers.</a:t>
            </a:r>
            <a:endParaRPr/>
          </a:p>
          <a:p>
            <a:pPr indent="-342900" lvl="1" marL="1054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Verdana"/>
              <a:buAutoNum type="alphaLcPeriod"/>
            </a:pPr>
            <a:r>
              <a:rPr lang="en" sz="1800"/>
              <a:t>If you use Mendeley Reference Manager, your data and files are already all online.</a:t>
            </a:r>
            <a:endParaRPr sz="1800"/>
          </a:p>
          <a:p>
            <a:pPr indent="-342900" lvl="1" marL="1054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Verdana"/>
              <a:buAutoNum type="alphaLcPeriod"/>
            </a:pPr>
            <a:r>
              <a:rPr lang="en" sz="1800"/>
              <a:t>If you use Mendeley Desktop, check your sync settings to make sure that data and files are being synced, and confirm that you can open PDFs in your online Mendeley library.</a:t>
            </a:r>
            <a:endParaRPr sz="1800"/>
          </a:p>
          <a:p>
            <a:pPr indent="-342900" lvl="0" marL="533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AutoNum type="arabicPeriod"/>
            </a:pPr>
            <a:r>
              <a:rPr lang="en"/>
              <a:t>Make sure you're running the latest version of Zotero (Help → Check for Updates…).</a:t>
            </a:r>
            <a:endParaRPr/>
          </a:p>
          <a:p>
            <a:pPr indent="-342900" lvl="0" marL="533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AutoNum type="arabicPeriod"/>
            </a:pPr>
            <a:r>
              <a:rPr lang="en"/>
              <a:t>Go to File → Import within Zotero and choose the “Mendeley Reference Manager (online import)” option.</a:t>
            </a:r>
            <a:endParaRPr/>
          </a:p>
          <a:p>
            <a:pPr indent="0" lvl="0" marL="0" rtl="0" algn="just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1650">
              <a:solidFill>
                <a:srgbClr val="444444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EndNote (export)</a:t>
            </a:r>
            <a:endParaRPr/>
          </a:p>
        </p:txBody>
      </p:sp>
      <p:sp>
        <p:nvSpPr>
          <p:cNvPr id="154" name="Google Shape;154;p27"/>
          <p:cNvSpPr txBox="1"/>
          <p:nvPr>
            <p:ph idx="1" type="body"/>
          </p:nvPr>
        </p:nvSpPr>
        <p:spPr>
          <a:xfrm>
            <a:off x="311700" y="1017450"/>
            <a:ext cx="8520600" cy="37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Exporting EndNote Library to Zotero</a:t>
            </a:r>
            <a:endParaRPr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AutoNum type="arabicPeriod"/>
            </a:pPr>
            <a:r>
              <a:rPr lang="en" sz="1400"/>
              <a:t>Export Library as XML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</a:pPr>
            <a:r>
              <a:rPr lang="en"/>
              <a:t>EndNote can’t import directly into Zotero. Export your library in XML format.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lang="en" sz="1400"/>
              <a:t>Convert Figures to Attachments (For older libraries)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en"/>
              <a:t>Go to References → Figure → Convert Figures to File Attachments.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AutoNum type="arabicPeriod"/>
            </a:pPr>
            <a:r>
              <a:rPr lang="en" sz="1400"/>
              <a:t>Select References (Optional)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</a:pPr>
            <a:r>
              <a:rPr lang="en"/>
              <a:t>Choose specific references to export, or leave all selected.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AutoNum type="arabicPeriod"/>
            </a:pPr>
            <a:r>
              <a:rPr lang="en" sz="1400"/>
              <a:t>Choose EndNote Data Directory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en"/>
              <a:t>Save the export file in the EndNote data directory, not subfolders.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AutoNum type="arabicPeriod"/>
            </a:pPr>
            <a:r>
              <a:rPr lang="en" sz="1400"/>
              <a:t>Save as XML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en"/>
              <a:t>Select XML as the file format and click Save.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AutoNum type="arabicPeriod"/>
            </a:pPr>
            <a:r>
              <a:rPr lang="en" sz="1400"/>
              <a:t>Close EndNote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</a:pPr>
            <a:r>
              <a:rPr lang="en"/>
              <a:t>Complete the export and exit EndNote.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EndNote (import)</a:t>
            </a:r>
            <a:endParaRPr/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Importing EndNote Library into Zotero</a:t>
            </a:r>
            <a:endParaRPr sz="1200"/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AutoNum type="arabicPeriod"/>
            </a:pPr>
            <a:r>
              <a:rPr lang="en" sz="1200"/>
              <a:t>Backup Your Zotero Data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Char char="○"/>
            </a:pPr>
            <a:r>
              <a:rPr lang="en" sz="1200"/>
              <a:t>Before importing, create a backup of your Zotero data directory in case you need to restore it later.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AutoNum type="arabicPeriod"/>
            </a:pPr>
            <a:r>
              <a:rPr lang="en" sz="1200"/>
              <a:t>Disable Auto-Sync Temporarily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Char char="○"/>
            </a:pPr>
            <a:r>
              <a:rPr lang="en" sz="1200"/>
              <a:t>Turn off auto-sync in Zotero's Sync preferences to prevent unwanted changes.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AutoNum type="arabicPeriod"/>
            </a:pPr>
            <a:r>
              <a:rPr lang="en" sz="1200"/>
              <a:t>Import Your EndNote Library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</a:pPr>
            <a:r>
              <a:rPr lang="en" sz="1200"/>
              <a:t>Go to File → Import, select your exported .xml file (from My Documents\endnote.Data), and click Open.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AutoNum type="arabicPeriod"/>
            </a:pPr>
            <a:r>
              <a:rPr lang="en" sz="1200"/>
              <a:t>Handling Unsupported Fields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</a:pPr>
            <a:r>
              <a:rPr lang="en" sz="1200"/>
              <a:t>Zotero will add unsupported EndNote fields as notes (e.g., author info). These notes are tagged "_EndnoteXML import."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AutoNum type="arabicPeriod"/>
            </a:pPr>
            <a:r>
              <a:rPr lang="en" sz="1200"/>
              <a:t>Review &amp; Delete Notes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Char char="○"/>
            </a:pPr>
            <a:r>
              <a:rPr lang="en" sz="1200"/>
              <a:t>Check if any data should be retained or moved to Zotero fields. Delete unnecessary notes to avoid performance issues.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AutoNum type="arabicPeriod"/>
            </a:pPr>
            <a:r>
              <a:rPr lang="en" sz="1200"/>
              <a:t>Quickly Delete Notes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ato"/>
              <a:buChar char="○"/>
            </a:pPr>
            <a:r>
              <a:rPr lang="en" sz="1200"/>
              <a:t>Use the tag filter “_EndnoteXML import” to select and delete all related notes at once.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Covidence </a:t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Import from Zotero to Covidence***pdfs must be in Zotero***</a:t>
            </a:r>
            <a:endParaRPr u="sng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</a:t>
            </a:r>
            <a:r>
              <a:rPr lang="en">
                <a:uFill>
                  <a:noFill/>
                </a:uFill>
                <a:hlinkClick r:id="rId3"/>
              </a:rPr>
              <a:t>bulk upload missing full text</a:t>
            </a:r>
            <a:r>
              <a:rPr lang="en"/>
              <a:t> PDFs from Zotero to Covidence 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On Covidence go to “Full Text Review” 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Click “Bulk Upload Missing Full Text” 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Download studies missing PDFs by clicking “Download Studies”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Find missing pdfs using Zotero (</a:t>
            </a:r>
            <a:r>
              <a:rPr lang="en" sz="1800">
                <a:uFill>
                  <a:noFill/>
                </a:uFill>
                <a:hlinkClick r:id="rId4"/>
              </a:rPr>
              <a:t>in depth explanation to finding PDFs in Zotero</a:t>
            </a:r>
            <a:r>
              <a:rPr lang="en" sz="1800"/>
              <a:t>)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Drag and drop EndNote XML file 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Upload PDF file 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Full text should now be available in “Full Text Review” </a:t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more information</a:t>
            </a:r>
            <a:endParaRPr/>
          </a:p>
        </p:txBody>
      </p:sp>
      <p:sp>
        <p:nvSpPr>
          <p:cNvPr id="172" name="Google Shape;17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Visit Zotero for more information regarding instructions for other </a:t>
            </a:r>
            <a:r>
              <a:rPr lang="en"/>
              <a:t>popular</a:t>
            </a:r>
            <a:r>
              <a:rPr lang="en"/>
              <a:t> reference </a:t>
            </a:r>
            <a:r>
              <a:rPr lang="en"/>
              <a:t>management</a:t>
            </a:r>
            <a:r>
              <a:rPr lang="en"/>
              <a:t> tools: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https://www.zotero.org/support/moving_to_zotero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Housekeeping</a:t>
            </a:r>
            <a:r>
              <a:rPr lang="en"/>
              <a:t>  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230600" y="1082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session is being recorded. If you do not </a:t>
            </a:r>
            <a:r>
              <a:rPr lang="en"/>
              <a:t>want</a:t>
            </a:r>
            <a:r>
              <a:rPr lang="en"/>
              <a:t> to be recorded, please keep your camera off.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Please use the raised hand function if </a:t>
            </a:r>
            <a:r>
              <a:rPr lang="en"/>
              <a:t>you</a:t>
            </a:r>
            <a:r>
              <a:rPr lang="en"/>
              <a:t> have a question or to answer.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</a:t>
            </a:r>
            <a:r>
              <a:rPr lang="en"/>
              <a:t>troubleshooting</a:t>
            </a:r>
            <a:r>
              <a:rPr lang="en"/>
              <a:t> issues please contact </a:t>
            </a:r>
            <a:r>
              <a:rPr lang="en" u="sng"/>
              <a:t>ebabirye@ualberta.ca</a:t>
            </a:r>
            <a:endParaRPr sz="2600" u="sn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Upcoming Events </a:t>
            </a:r>
            <a:endParaRPr/>
          </a:p>
        </p:txBody>
      </p:sp>
      <p:sp>
        <p:nvSpPr>
          <p:cNvPr id="183" name="Google Shape;183;p32"/>
          <p:cNvSpPr txBox="1"/>
          <p:nvPr>
            <p:ph idx="2" type="body"/>
          </p:nvPr>
        </p:nvSpPr>
        <p:spPr>
          <a:xfrm>
            <a:off x="4572000" y="157925"/>
            <a:ext cx="4572000" cy="47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ANNOUNCEMENTS: </a:t>
            </a:r>
            <a:endParaRPr sz="2000"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presentation will be emailed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Lookout</a:t>
            </a:r>
            <a:r>
              <a:rPr lang="en"/>
              <a:t> for the PRAN Newsletter on March 13th: New section called </a:t>
            </a:r>
            <a:r>
              <a:rPr i="1" lang="en"/>
              <a:t>“</a:t>
            </a:r>
            <a:r>
              <a:rPr i="1" lang="en"/>
              <a:t>What's</a:t>
            </a:r>
            <a:r>
              <a:rPr i="1" lang="en"/>
              <a:t> in Zotero”   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Visit the </a:t>
            </a:r>
            <a:r>
              <a:rPr lang="en" u="sng">
                <a:hlinkClick r:id="rId3"/>
              </a:rPr>
              <a:t>PRAN Website</a:t>
            </a:r>
            <a:r>
              <a:rPr lang="en"/>
              <a:t> for more information regarding Zotero</a:t>
            </a:r>
            <a:endParaRPr sz="1600"/>
          </a:p>
        </p:txBody>
      </p:sp>
      <p:sp>
        <p:nvSpPr>
          <p:cNvPr id="184" name="Google Shape;184;p32"/>
          <p:cNvSpPr txBox="1"/>
          <p:nvPr>
            <p:ph idx="1" type="subTitle"/>
          </p:nvPr>
        </p:nvSpPr>
        <p:spPr>
          <a:xfrm>
            <a:off x="265500" y="2845200"/>
            <a:ext cx="4045200" cy="168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March 19th @ 12:00 MT: Master Your Library–Organizing &amp; Taking Notes</a:t>
            </a:r>
            <a:endParaRPr sz="1800"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March 12th @ 12:00 MT: SSAI Census Data Lunch &amp; Learn (more details to come)</a:t>
            </a:r>
            <a:endParaRPr sz="1800"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join the PRAN Library </a:t>
            </a:r>
            <a:endParaRPr/>
          </a:p>
        </p:txBody>
      </p:sp>
      <p:sp>
        <p:nvSpPr>
          <p:cNvPr id="190" name="Google Shape;190;p33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Please p</a:t>
            </a:r>
            <a:r>
              <a:rPr lang="en"/>
              <a:t>rovide your email address associated to your Zotero account. </a:t>
            </a:r>
            <a:r>
              <a:rPr lang="en" u="sng">
                <a:hlinkClick r:id="rId3"/>
              </a:rPr>
              <a:t>Click here to join now!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also sign up using the upcoming Zotero registration form for </a:t>
            </a:r>
            <a:r>
              <a:rPr i="1" lang="en"/>
              <a:t>Master your library–organizing &amp; taking notes</a:t>
            </a:r>
            <a:endParaRPr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Today's</a:t>
            </a:r>
            <a:r>
              <a:rPr lang="en"/>
              <a:t> Session 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cover: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Adding items via web </a:t>
            </a:r>
            <a:r>
              <a:rPr lang="en"/>
              <a:t>browser extensions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Importing PDFs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Manually entering data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Importing from Other Reference Managers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ITEMS &amp; FILES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</a:t>
            </a:r>
            <a:r>
              <a:rPr lang="en"/>
              <a:t>Browser</a:t>
            </a:r>
            <a:r>
              <a:rPr lang="en"/>
              <a:t> 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Main page for a </a:t>
            </a:r>
            <a:r>
              <a:rPr lang="en"/>
              <a:t>journal</a:t>
            </a:r>
            <a:r>
              <a:rPr lang="en"/>
              <a:t> article, the save button will change to the icon of a journal article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 a library </a:t>
            </a:r>
            <a:r>
              <a:rPr lang="en"/>
              <a:t>catalogue for a book, the icon will be a book </a:t>
            </a:r>
            <a:r>
              <a:rPr lang="en"/>
              <a:t> </a:t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800" y="1849149"/>
            <a:ext cx="7116275" cy="87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800" y="3710775"/>
            <a:ext cx="2191000" cy="7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Generic </a:t>
            </a:r>
            <a:r>
              <a:rPr lang="en"/>
              <a:t>Web Pages</a:t>
            </a:r>
            <a:r>
              <a:rPr lang="en"/>
              <a:t> 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If Zotero can’t </a:t>
            </a:r>
            <a:r>
              <a:rPr lang="en" sz="1600"/>
              <a:t>recognize</a:t>
            </a:r>
            <a:r>
              <a:rPr lang="en" sz="1600"/>
              <a:t> a webpage, the save button  turns gray and imports the page as a “Web Page” items with its </a:t>
            </a:r>
            <a:r>
              <a:rPr lang="en" sz="1600"/>
              <a:t>title</a:t>
            </a:r>
            <a:r>
              <a:rPr lang="en" sz="1600"/>
              <a:t>, URL and access date. </a:t>
            </a:r>
            <a:endParaRPr sz="1600"/>
          </a:p>
        </p:txBody>
      </p:sp>
      <p:sp>
        <p:nvSpPr>
          <p:cNvPr id="95" name="Google Shape;95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 viewing a PDF, saves as a PDF icon, imports the file attempting to retrieve metadata. For better results save from </a:t>
            </a:r>
            <a:r>
              <a:rPr lang="en" sz="1600"/>
              <a:t>the</a:t>
            </a:r>
            <a:r>
              <a:rPr lang="en" sz="1600"/>
              <a:t> </a:t>
            </a:r>
            <a:r>
              <a:rPr lang="en" sz="1600"/>
              <a:t>publications abstract or catalogue.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2200" y="2507000"/>
            <a:ext cx="1712775" cy="186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43725" y="2737600"/>
            <a:ext cx="1877325" cy="108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Files 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Drag &amp; Drop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</a:pPr>
            <a:r>
              <a:rPr lang="en" sz="1500"/>
              <a:t>Drop files onto a collection or empty space → Standalone item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</a:pPr>
            <a:r>
              <a:rPr lang="en" sz="1500"/>
              <a:t>Drop onto an existing item → Child attachment</a:t>
            </a:r>
            <a:endParaRPr sz="1500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New Item Button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Lato"/>
              <a:buChar char="●"/>
            </a:pPr>
            <a:r>
              <a:rPr i="1" lang="en" sz="1500"/>
              <a:t>Store Copy of File…</a:t>
            </a:r>
            <a:r>
              <a:rPr lang="en" sz="1500"/>
              <a:t> → Saves a file copy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Lato"/>
              <a:buChar char="●"/>
            </a:pPr>
            <a:r>
              <a:rPr i="1" lang="en" sz="1500"/>
              <a:t>Link to File…</a:t>
            </a:r>
            <a:r>
              <a:rPr lang="en" sz="1500"/>
              <a:t> → Creates a file link</a:t>
            </a:r>
            <a:endParaRPr sz="1500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 Attachment Menu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Lato"/>
              <a:buChar char="●"/>
            </a:pPr>
            <a:r>
              <a:rPr i="1" lang="en" sz="1500"/>
              <a:t>Attach Stored Copy</a:t>
            </a:r>
            <a:r>
              <a:rPr lang="en" sz="1500"/>
              <a:t> or </a:t>
            </a:r>
            <a:r>
              <a:rPr i="1" lang="en" sz="1500"/>
              <a:t>Attach Link</a:t>
            </a:r>
            <a:r>
              <a:rPr lang="en" sz="1500"/>
              <a:t> → Add files to items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Lato"/>
              <a:buChar char="●"/>
            </a:pPr>
            <a:r>
              <a:rPr i="1" lang="en" sz="1500"/>
              <a:t>Attach Link to URI…</a:t>
            </a:r>
            <a:r>
              <a:rPr lang="en" sz="1500"/>
              <a:t> → Add web links (e.g., OneNote, Evernote)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8475" y="3368215"/>
            <a:ext cx="2933825" cy="1089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80838" y="2645725"/>
            <a:ext cx="782325" cy="58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76975" y="1696525"/>
            <a:ext cx="1669450" cy="153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Snap Shot 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Zotero can save a webpage as a snapshot, capturing its state at that time. 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/>
              <a:t>If no data is recognized, click the Zotero save button to save it as a Web Page item with a snapshot. 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/>
              <a:t>Snapshots are saved by default but can be disabled in preferences.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700"/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6025" y="3063925"/>
            <a:ext cx="4171950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IMPORTING PDFs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