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78" r:id="rId3"/>
    <p:sldId id="258" r:id="rId4"/>
    <p:sldId id="259" r:id="rId5"/>
    <p:sldId id="260" r:id="rId6"/>
    <p:sldId id="281" r:id="rId7"/>
    <p:sldId id="257" r:id="rId8"/>
    <p:sldId id="261" r:id="rId9"/>
    <p:sldId id="262" r:id="rId10"/>
    <p:sldId id="285" r:id="rId11"/>
    <p:sldId id="279" r:id="rId12"/>
    <p:sldId id="286" r:id="rId13"/>
    <p:sldId id="264" r:id="rId14"/>
    <p:sldId id="265" r:id="rId15"/>
    <p:sldId id="266" r:id="rId16"/>
    <p:sldId id="267" r:id="rId17"/>
    <p:sldId id="268" r:id="rId18"/>
    <p:sldId id="269" r:id="rId19"/>
    <p:sldId id="283" r:id="rId20"/>
    <p:sldId id="284" r:id="rId21"/>
    <p:sldId id="287" r:id="rId22"/>
    <p:sldId id="288" r:id="rId23"/>
    <p:sldId id="291" r:id="rId24"/>
    <p:sldId id="276" r:id="rId25"/>
    <p:sldId id="290" r:id="rId26"/>
  </p:sldIdLst>
  <p:sldSz cx="9144000" cy="5143500" type="screen16x9"/>
  <p:notesSz cx="6858000" cy="9144000"/>
  <p:embeddedFontLst>
    <p:embeddedFont>
      <p:font typeface="Lato" panose="020F0502020204030203" pitchFamily="34" charset="0"/>
      <p:regular r:id="rId28"/>
      <p:bold r:id="rId29"/>
      <p:italic r:id="rId30"/>
      <p:boldItalic r:id="rId31"/>
    </p:embeddedFont>
    <p:embeddedFont>
      <p:font typeface="Playfair Display"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1"/>
    <p:restoredTop sz="79265"/>
  </p:normalViewPr>
  <p:slideViewPr>
    <p:cSldViewPr snapToGrid="0">
      <p:cViewPr varScale="1">
        <p:scale>
          <a:sx n="123" d="100"/>
          <a:sy n="123" d="100"/>
        </p:scale>
        <p:origin x="88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zotero.org/support/adding_items_to_zoter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zotero.org/downloa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ee54e002c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ee54e002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6f83aa9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6f83aa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Zotero must be connected to the Zotero desktop application in order to use the web based citing. </a:t>
            </a:r>
            <a:endParaRPr sz="1200" dirty="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00"/>
                </a:highlight>
                <a:latin typeface="Times New Roman"/>
                <a:ea typeface="Times New Roman"/>
                <a:cs typeface="Times New Roman"/>
                <a:sym typeface="Times New Roman"/>
              </a:rPr>
              <a:t>Please ensure file is saved as a google doc and not </a:t>
            </a:r>
            <a:r>
              <a:rPr lang="en" sz="1200" dirty="0" err="1">
                <a:solidFill>
                  <a:schemeClr val="dk1"/>
                </a:solidFill>
                <a:highlight>
                  <a:srgbClr val="FFFF00"/>
                </a:highlight>
                <a:latin typeface="Times New Roman"/>
                <a:ea typeface="Times New Roman"/>
                <a:cs typeface="Times New Roman"/>
                <a:sym typeface="Times New Roman"/>
              </a:rPr>
              <a:t>microsoft</a:t>
            </a:r>
            <a:r>
              <a:rPr lang="en" sz="1200" dirty="0">
                <a:solidFill>
                  <a:schemeClr val="dk1"/>
                </a:solidFill>
                <a:highlight>
                  <a:srgbClr val="FFFF00"/>
                </a:highlight>
                <a:latin typeface="Times New Roman"/>
                <a:ea typeface="Times New Roman"/>
                <a:cs typeface="Times New Roman"/>
                <a:sym typeface="Times New Roman"/>
              </a:rPr>
              <a:t> </a:t>
            </a:r>
            <a:r>
              <a:rPr lang="en" sz="1200" dirty="0" err="1">
                <a:solidFill>
                  <a:schemeClr val="dk1"/>
                </a:solidFill>
                <a:highlight>
                  <a:srgbClr val="FFFF00"/>
                </a:highlight>
                <a:latin typeface="Times New Roman"/>
                <a:ea typeface="Times New Roman"/>
                <a:cs typeface="Times New Roman"/>
                <a:sym typeface="Times New Roman"/>
              </a:rPr>
              <a:t>word.docx</a:t>
            </a:r>
            <a:r>
              <a:rPr lang="en" sz="1200" dirty="0">
                <a:solidFill>
                  <a:schemeClr val="dk1"/>
                </a:solidFill>
                <a:highlight>
                  <a:srgbClr val="FFFF00"/>
                </a:highlight>
                <a:latin typeface="Times New Roman"/>
                <a:ea typeface="Times New Roman"/>
                <a:cs typeface="Times New Roman"/>
                <a:sym typeface="Times New Roman"/>
              </a:rPr>
              <a:t> to enable Zotero integration </a:t>
            </a:r>
            <a:endParaRPr sz="1200" dirty="0">
              <a:solidFill>
                <a:schemeClr val="dk1"/>
              </a:solidFill>
              <a:highlight>
                <a:srgbClr val="FFFF00"/>
              </a:highlight>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highlight>
                  <a:srgbClr val="FFFF00"/>
                </a:highlight>
                <a:latin typeface="Times New Roman"/>
                <a:ea typeface="Times New Roman"/>
                <a:cs typeface="Times New Roman"/>
                <a:sym typeface="Times New Roman"/>
              </a:rPr>
              <a:t>Choose file→ Save as Google Doc to enable this functionality</a:t>
            </a:r>
            <a:endParaRPr sz="1200" dirty="0">
              <a:solidFill>
                <a:schemeClr val="dk1"/>
              </a:solidFill>
              <a:highlight>
                <a:srgbClr val="FFFF00"/>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The first time you do this you’ll need to link your Zotero account with your google drive account </a:t>
            </a:r>
          </a:p>
          <a:p>
            <a:pPr marL="457200" lvl="0" indent="-304800" algn="l" rtl="0">
              <a:lnSpc>
                <a:spcPct val="115000"/>
              </a:lnSpc>
              <a:spcBef>
                <a:spcPts val="0"/>
              </a:spcBef>
              <a:spcAft>
                <a:spcPts val="0"/>
              </a:spcAft>
              <a:buClr>
                <a:schemeClr val="dk1"/>
              </a:buClr>
              <a:buSzPts val="1200"/>
              <a:buFont typeface="Times New Roman"/>
              <a:buChar char="●"/>
            </a:pPr>
            <a:r>
              <a:rPr lang="en-CA" b="0" i="0" u="none" strike="noStrike" dirty="0">
                <a:solidFill>
                  <a:srgbClr val="222222"/>
                </a:solidFill>
                <a:effectLst/>
                <a:latin typeface="AvenirNextLTPro"/>
              </a:rPr>
              <a:t>Zotero instantly creates references and bibliographies for any text editor, and directly inside Word, LibreOffice, and Google Docs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83aa9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83aa9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drop down menu allows you to add citations, bibliography and change the citation format of your document </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To add a citation, place your cursor at the end of the sentence where you want to add a citation. There are 2 ways to insert a citation: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Click the Z icon on the toolbar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Click on the Zotero menu and click add/edit citation</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the pop-up window that appears, you can choose your preferred citation style, then click ok</a:t>
            </a:r>
            <a:endParaRPr sz="1200">
              <a:solidFill>
                <a:schemeClr val="dk1"/>
              </a:solidFill>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rgbClr val="333333"/>
                </a:solidFill>
                <a:highlight>
                  <a:srgbClr val="FFFFFF"/>
                </a:highlight>
                <a:latin typeface="Times New Roman"/>
                <a:ea typeface="Times New Roman"/>
                <a:cs typeface="Times New Roman"/>
                <a:sym typeface="Times New Roman"/>
              </a:rPr>
              <a:t>In the red box that comes up, type in part of the title or an author for the paper you want to cite. Select the correct paper from the dropdown menu.  </a:t>
            </a:r>
            <a:endParaRPr sz="1200">
              <a:solidFill>
                <a:srgbClr val="333333"/>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The citation is now where your cursor was placed </a:t>
            </a:r>
            <a:endParaRPr sz="1200">
              <a:solidFill>
                <a:schemeClr val="dk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Times New Roman"/>
                <a:ea typeface="Times New Roman"/>
                <a:cs typeface="Times New Roman"/>
                <a:sym typeface="Times New Roman"/>
              </a:rPr>
              <a:t>To change the citation style, click on the Zotero menu, then document preferences. Click on the new preferred style and press ok. </a:t>
            </a: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e54e002c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e54e002c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e54e002c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ee54e002c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ee54e002c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ee54e002c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ee54e002c2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ee54e002c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9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2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0323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Choose: public closed membership </a:t>
            </a:r>
          </a:p>
          <a:p>
            <a:r>
              <a:rPr lang="en-US" dirty="0"/>
              <a:t>Refer to the Zotero tip sheet for more in depth information pertaining to membership types </a:t>
            </a:r>
          </a:p>
          <a:p>
            <a:endParaRPr lang="en-US" dirty="0"/>
          </a:p>
          <a:p>
            <a:r>
              <a:rPr lang="en-US" dirty="0" err="1"/>
              <a:t>Yoou</a:t>
            </a:r>
            <a:r>
              <a:rPr lang="en-US" dirty="0"/>
              <a:t> have to manually update Zotero. Help check for updates on mac to update Zotero </a:t>
            </a:r>
          </a:p>
        </p:txBody>
      </p:sp>
    </p:spTree>
    <p:extLst>
      <p:ext uri="{BB962C8B-B14F-4D97-AF65-F5344CB8AC3E}">
        <p14:creationId xmlns:p14="http://schemas.microsoft.com/office/powerpoint/2010/main" val="11330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05f30ee4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05f30ee4a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000000"/>
                </a:solidFill>
                <a:effectLst/>
              </a:rPr>
              <a:t>With mac at least, you have to manually check for updates, update the software. If you encounter issues then close the app, relaunch it, and try updating it again.</a:t>
            </a:r>
            <a:endParaRPr lang="en-US" dirty="0"/>
          </a:p>
        </p:txBody>
      </p:sp>
    </p:spTree>
    <p:extLst>
      <p:ext uri="{BB962C8B-B14F-4D97-AF65-F5344CB8AC3E}">
        <p14:creationId xmlns:p14="http://schemas.microsoft.com/office/powerpoint/2010/main" val="4040826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eb66315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eb66315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781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05f30ee4a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05f30ee4a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05f30ee4a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05f30ee4a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83aa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05f30ee4a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05f30ee4a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5f30ee4a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05f30ee4a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https://www.zotero.org/support/adding_items_to_</a:t>
            </a:r>
            <a:r>
              <a:rPr lang="en-CA" u="sng" dirty="0">
                <a:solidFill>
                  <a:schemeClr val="hlink"/>
                </a:solidFill>
                <a:hlinkClick r:id="rId3"/>
              </a:rPr>
              <a:t>Z</a:t>
            </a:r>
            <a:r>
              <a:rPr lang="en" u="sng" dirty="0">
                <a:solidFill>
                  <a:schemeClr val="hlink"/>
                </a:solidFill>
                <a:hlinkClick r:id="rId3"/>
              </a:rPr>
              <a:t>otero</a:t>
            </a:r>
            <a:endParaRPr lang="en" u="sng" dirty="0">
              <a:solidFill>
                <a:schemeClr val="hlink"/>
              </a:solidFill>
            </a:endParaRPr>
          </a:p>
          <a:p>
            <a:pPr marL="0" lvl="0" indent="0" algn="l" rtl="0">
              <a:spcBef>
                <a:spcPts val="0"/>
              </a:spcBef>
              <a:spcAft>
                <a:spcPts val="0"/>
              </a:spcAft>
              <a:buNone/>
            </a:pPr>
            <a:endParaRPr lang="en" u="sng" dirty="0">
              <a:solidFill>
                <a:schemeClr val="hlink"/>
              </a:solidFill>
            </a:endParaRPr>
          </a:p>
          <a:p>
            <a:pPr algn="just"/>
            <a:r>
              <a:rPr lang="en-CA" b="1" i="0" u="none" strike="noStrike" dirty="0">
                <a:solidFill>
                  <a:srgbClr val="444444"/>
                </a:solidFill>
                <a:effectLst/>
                <a:latin typeface="Lucida Grande" panose="020B0600040502020204" pitchFamily="34" charset="0"/>
              </a:rPr>
              <a:t>To use Zotero properly, you need to </a:t>
            </a:r>
            <a:r>
              <a:rPr lang="en-CA" b="1" i="0" u="none" strike="noStrike" dirty="0">
                <a:solidFill>
                  <a:srgbClr val="3388CC"/>
                </a:solidFill>
                <a:effectLst/>
                <a:latin typeface="Lucida Grande" panose="020B0600040502020204" pitchFamily="34" charset="0"/>
                <a:hlinkClick r:id="rId4" tooltip="/download"/>
              </a:rPr>
              <a:t>install the Zotero Connector</a:t>
            </a:r>
            <a:r>
              <a:rPr lang="en-CA" b="1" i="0" u="none" strike="noStrike" dirty="0">
                <a:solidFill>
                  <a:srgbClr val="444444"/>
                </a:solidFill>
                <a:effectLst/>
                <a:latin typeface="Lucida Grande" panose="020B0600040502020204" pitchFamily="34" charset="0"/>
              </a:rPr>
              <a:t> for Chrome, Firefox, Edge, or Safari, in addition to the Zotero desktop app.</a:t>
            </a:r>
            <a:endParaRPr lang="en-CA" b="0" i="0" u="none" strike="noStrike" dirty="0">
              <a:solidFill>
                <a:srgbClr val="444444"/>
              </a:solidFill>
              <a:effectLst/>
              <a:latin typeface="Lucida Grande" panose="020B0600040502020204" pitchFamily="34" charset="0"/>
            </a:endParaRPr>
          </a:p>
          <a:p>
            <a:pPr algn="just"/>
            <a:r>
              <a:rPr lang="en-CA" b="0" i="0" u="none" strike="noStrike" dirty="0">
                <a:solidFill>
                  <a:srgbClr val="444444"/>
                </a:solidFill>
                <a:effectLst/>
                <a:latin typeface="Lucida Grande" panose="020B0600040502020204" pitchFamily="34" charset="0"/>
              </a:rPr>
              <a:t>The Zotero Connector's save button is the most convenient and reliable way to add items with high-quality bibliographic metadata to your Zotero library. As you browse the web, the Zotero Connector will automatically find bibliographic information on webpages you visit and allow you to add it to Zotero with a single click.</a:t>
            </a:r>
          </a:p>
          <a:p>
            <a:pPr algn="just"/>
            <a:r>
              <a:rPr lang="en-CA" b="0" i="0" u="none" strike="noStrike" dirty="0">
                <a:solidFill>
                  <a:srgbClr val="444444"/>
                </a:solidFill>
                <a:effectLst/>
                <a:latin typeface="Lucida Grande" panose="020B0600040502020204" pitchFamily="34" charset="0"/>
              </a:rPr>
              <a:t>For example, if you're on the main page for a journal article, the save button will change to the icon of a journal article (circled in red):</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Times New Roman"/>
              <a:buChar char="●"/>
            </a:pPr>
            <a:r>
              <a:rPr lang="en-CA" b="0" i="0" u="none" strike="noStrike" dirty="0">
                <a:solidFill>
                  <a:srgbClr val="222222"/>
                </a:solidFill>
                <a:effectLst/>
                <a:latin typeface="AvenirNextLTPro"/>
              </a:rPr>
              <a:t>Zotero helps you organize your research any way you want. You can sort items into collections and tag them with keywords. Or create saved searches that automatically fill with relevant materials as you work.</a:t>
            </a:r>
            <a:endParaRPr lang="en-CA" sz="1100" dirty="0">
              <a:solidFill>
                <a:schemeClr val="dk1"/>
              </a:solidFill>
              <a:highlight>
                <a:srgbClr val="FFFFFF"/>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256349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680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zotero.org/downloa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0" name="Google Shape;60;p1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61" name="Google Shape;61;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3100" dirty="0"/>
              <a:t>Zotero 101—Your Research Superpower</a:t>
            </a:r>
          </a:p>
          <a:p>
            <a:pPr marL="0" lvl="0" indent="0" algn="ctr" rtl="0">
              <a:spcBef>
                <a:spcPts val="1600"/>
              </a:spcBef>
              <a:spcAft>
                <a:spcPts val="1600"/>
              </a:spcAft>
              <a:buNone/>
            </a:pPr>
            <a:r>
              <a:rPr lang="en" dirty="0"/>
              <a:t>By: Shari Jadoolal</a:t>
            </a:r>
            <a:endParaRPr dirty="0"/>
          </a:p>
        </p:txBody>
      </p:sp>
      <p:pic>
        <p:nvPicPr>
          <p:cNvPr id="62" name="Google Shape;62;p13"/>
          <p:cNvPicPr preferRelativeResize="0"/>
          <p:nvPr/>
        </p:nvPicPr>
        <p:blipFill>
          <a:blip r:embed="rId3">
            <a:alphaModFix/>
          </a:blip>
          <a:stretch>
            <a:fillRect/>
          </a:stretch>
        </p:blipFill>
        <p:spPr>
          <a:xfrm>
            <a:off x="7626" y="0"/>
            <a:ext cx="4560949"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D508-4EE4-502F-6983-6347E4AB4457}"/>
              </a:ext>
            </a:extLst>
          </p:cNvPr>
          <p:cNvSpPr>
            <a:spLocks noGrp="1"/>
          </p:cNvSpPr>
          <p:nvPr>
            <p:ph type="title"/>
          </p:nvPr>
        </p:nvSpPr>
        <p:spPr/>
        <p:txBody>
          <a:bodyPr/>
          <a:lstStyle/>
          <a:p>
            <a:r>
              <a:rPr lang="en" dirty="0">
                <a:solidFill>
                  <a:schemeClr val="accent5"/>
                </a:solidFill>
              </a:rPr>
              <a:t>Manually Add or Use Identifier </a:t>
            </a:r>
            <a:endParaRPr lang="en-US" dirty="0"/>
          </a:p>
        </p:txBody>
      </p:sp>
      <p:sp>
        <p:nvSpPr>
          <p:cNvPr id="3" name="Text Placeholder 2">
            <a:extLst>
              <a:ext uri="{FF2B5EF4-FFF2-40B4-BE49-F238E27FC236}">
                <a16:creationId xmlns:a16="http://schemas.microsoft.com/office/drawing/2014/main" id="{BF2556C2-DB3C-7303-A5C6-6B7CDC5D6DFD}"/>
              </a:ext>
            </a:extLst>
          </p:cNvPr>
          <p:cNvSpPr>
            <a:spLocks noGrp="1"/>
          </p:cNvSpPr>
          <p:nvPr>
            <p:ph type="body" idx="1"/>
          </p:nvPr>
        </p:nvSpPr>
        <p:spPr/>
        <p:txBody>
          <a:bodyPr/>
          <a:lstStyle/>
          <a:p>
            <a:pPr marL="114300" indent="0">
              <a:buNone/>
            </a:pPr>
            <a:r>
              <a:rPr lang="en-US" dirty="0"/>
              <a:t>To manually add</a:t>
            </a:r>
          </a:p>
          <a:p>
            <a:r>
              <a:rPr lang="en-US" dirty="0"/>
              <a:t>Download the document. Drag and drop the file into your library or collection</a:t>
            </a:r>
          </a:p>
          <a:p>
            <a:endParaRPr lang="en-US" dirty="0"/>
          </a:p>
          <a:p>
            <a:pPr marL="114300" indent="0">
              <a:buNone/>
            </a:pPr>
            <a:r>
              <a:rPr lang="en-US" dirty="0"/>
              <a:t>Using identifier </a:t>
            </a:r>
          </a:p>
          <a:p>
            <a:r>
              <a:rPr lang="en-US" dirty="0"/>
              <a:t>Add items to your library if you already know their ISBN, DOI, PubMed, </a:t>
            </a:r>
            <a:r>
              <a:rPr lang="en-US" dirty="0" err="1"/>
              <a:t>arXiv</a:t>
            </a:r>
            <a:r>
              <a:rPr lang="en-US" dirty="0"/>
              <a:t>, or ADS Bibcode </a:t>
            </a:r>
          </a:p>
          <a:p>
            <a:r>
              <a:rPr lang="en-US" dirty="0"/>
              <a:t>Click add item using the identifier button in the tool bar, insert identifier code and press enter</a:t>
            </a:r>
          </a:p>
        </p:txBody>
      </p:sp>
      <p:pic>
        <p:nvPicPr>
          <p:cNvPr id="4" name="Picture 3" descr="A screenshot of a computer&#10;&#10;AI-generated content may be incorrect.">
            <a:extLst>
              <a:ext uri="{FF2B5EF4-FFF2-40B4-BE49-F238E27FC236}">
                <a16:creationId xmlns:a16="http://schemas.microsoft.com/office/drawing/2014/main" id="{71BA930F-828D-3A38-0E03-C9A5BAFAFB42}"/>
              </a:ext>
            </a:extLst>
          </p:cNvPr>
          <p:cNvPicPr>
            <a:picLocks noChangeAspect="1"/>
          </p:cNvPicPr>
          <p:nvPr/>
        </p:nvPicPr>
        <p:blipFill>
          <a:blip r:embed="rId2"/>
          <a:stretch>
            <a:fillRect/>
          </a:stretch>
        </p:blipFill>
        <p:spPr>
          <a:xfrm>
            <a:off x="2535972" y="3668394"/>
            <a:ext cx="4072055" cy="1274384"/>
          </a:xfrm>
          <a:prstGeom prst="rect">
            <a:avLst/>
          </a:prstGeom>
        </p:spPr>
      </p:pic>
    </p:spTree>
    <p:extLst>
      <p:ext uri="{BB962C8B-B14F-4D97-AF65-F5344CB8AC3E}">
        <p14:creationId xmlns:p14="http://schemas.microsoft.com/office/powerpoint/2010/main" val="100452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4A754-B43C-AF01-E2B3-3E1A7074EC7A}"/>
              </a:ext>
            </a:extLst>
          </p:cNvPr>
          <p:cNvSpPr>
            <a:spLocks noGrp="1"/>
          </p:cNvSpPr>
          <p:nvPr>
            <p:ph type="title"/>
          </p:nvPr>
        </p:nvSpPr>
        <p:spPr/>
        <p:txBody>
          <a:bodyPr/>
          <a:lstStyle/>
          <a:p>
            <a:r>
              <a:rPr lang="en-US" dirty="0"/>
              <a:t>Personal Organization</a:t>
            </a:r>
          </a:p>
        </p:txBody>
      </p:sp>
    </p:spTree>
    <p:extLst>
      <p:ext uri="{BB962C8B-B14F-4D97-AF65-F5344CB8AC3E}">
        <p14:creationId xmlns:p14="http://schemas.microsoft.com/office/powerpoint/2010/main" val="312480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38CDC-F6B0-899B-0537-08772BA93015}"/>
              </a:ext>
            </a:extLst>
          </p:cNvPr>
          <p:cNvSpPr>
            <a:spLocks noGrp="1"/>
          </p:cNvSpPr>
          <p:nvPr>
            <p:ph type="title"/>
          </p:nvPr>
        </p:nvSpPr>
        <p:spPr/>
        <p:txBody>
          <a:bodyPr/>
          <a:lstStyle/>
          <a:p>
            <a:r>
              <a:rPr lang="en-US" dirty="0">
                <a:solidFill>
                  <a:schemeClr val="accent5"/>
                </a:solidFill>
              </a:rPr>
              <a:t>Organize your research any way you want</a:t>
            </a:r>
            <a:endParaRPr lang="en-US" dirty="0"/>
          </a:p>
        </p:txBody>
      </p:sp>
      <p:sp>
        <p:nvSpPr>
          <p:cNvPr id="4" name="Text Placeholder 3">
            <a:extLst>
              <a:ext uri="{FF2B5EF4-FFF2-40B4-BE49-F238E27FC236}">
                <a16:creationId xmlns:a16="http://schemas.microsoft.com/office/drawing/2014/main" id="{F319EB9C-808E-28C3-E3A0-24B898ADAE3C}"/>
              </a:ext>
            </a:extLst>
          </p:cNvPr>
          <p:cNvSpPr>
            <a:spLocks noGrp="1"/>
          </p:cNvSpPr>
          <p:nvPr>
            <p:ph type="body" idx="1"/>
          </p:nvPr>
        </p:nvSpPr>
        <p:spPr>
          <a:xfrm>
            <a:off x="311700" y="1017450"/>
            <a:ext cx="8520600" cy="3416400"/>
          </a:xfrm>
        </p:spPr>
        <p:txBody>
          <a:bodyPr/>
          <a:lstStyle/>
          <a:p>
            <a:r>
              <a:rPr lang="en-US" sz="1600" dirty="0"/>
              <a:t>Create collections within your library</a:t>
            </a:r>
          </a:p>
          <a:p>
            <a:r>
              <a:rPr lang="en-US" sz="1600" dirty="0"/>
              <a:t>Tag items with key words. Tags allow you filter and sort through your Zotero library </a:t>
            </a:r>
            <a:endParaRPr lang="en-US" sz="1200" dirty="0"/>
          </a:p>
          <a:p>
            <a:r>
              <a:rPr lang="en-US" sz="1600" dirty="0"/>
              <a:t>Create saved searches that automatically fill with relevant materials as you work  </a:t>
            </a:r>
          </a:p>
          <a:p>
            <a:endParaRPr lang="en-US" dirty="0"/>
          </a:p>
        </p:txBody>
      </p:sp>
      <p:pic>
        <p:nvPicPr>
          <p:cNvPr id="5" name="Google Shape;176;p29">
            <a:extLst>
              <a:ext uri="{FF2B5EF4-FFF2-40B4-BE49-F238E27FC236}">
                <a16:creationId xmlns:a16="http://schemas.microsoft.com/office/drawing/2014/main" id="{A5ECB6B8-1B15-B39E-A11F-F52F9F73B7EA}"/>
              </a:ext>
            </a:extLst>
          </p:cNvPr>
          <p:cNvPicPr preferRelativeResize="0"/>
          <p:nvPr/>
        </p:nvPicPr>
        <p:blipFill>
          <a:blip r:embed="rId3">
            <a:alphaModFix/>
          </a:blip>
          <a:stretch>
            <a:fillRect/>
          </a:stretch>
        </p:blipFill>
        <p:spPr>
          <a:xfrm>
            <a:off x="78325" y="3216480"/>
            <a:ext cx="6535150" cy="1638300"/>
          </a:xfrm>
          <a:prstGeom prst="rect">
            <a:avLst/>
          </a:prstGeom>
          <a:noFill/>
          <a:ln>
            <a:noFill/>
          </a:ln>
        </p:spPr>
      </p:pic>
      <p:pic>
        <p:nvPicPr>
          <p:cNvPr id="7" name="Picture 6" descr="A screenshot of a phone&#10;&#10;AI-generated content may be incorrect.">
            <a:extLst>
              <a:ext uri="{FF2B5EF4-FFF2-40B4-BE49-F238E27FC236}">
                <a16:creationId xmlns:a16="http://schemas.microsoft.com/office/drawing/2014/main" id="{51A91B22-7C24-289C-B834-826445920C69}"/>
              </a:ext>
            </a:extLst>
          </p:cNvPr>
          <p:cNvPicPr>
            <a:picLocks noChangeAspect="1"/>
          </p:cNvPicPr>
          <p:nvPr/>
        </p:nvPicPr>
        <p:blipFill>
          <a:blip r:embed="rId4"/>
          <a:stretch>
            <a:fillRect/>
          </a:stretch>
        </p:blipFill>
        <p:spPr>
          <a:xfrm>
            <a:off x="7159350" y="2230119"/>
            <a:ext cx="1527450" cy="2732702"/>
          </a:xfrm>
          <a:prstGeom prst="rect">
            <a:avLst/>
          </a:prstGeom>
        </p:spPr>
      </p:pic>
      <p:cxnSp>
        <p:nvCxnSpPr>
          <p:cNvPr id="9" name="Straight Arrow Connector 8">
            <a:extLst>
              <a:ext uri="{FF2B5EF4-FFF2-40B4-BE49-F238E27FC236}">
                <a16:creationId xmlns:a16="http://schemas.microsoft.com/office/drawing/2014/main" id="{6BB0B784-D9BF-FC1C-0118-4B3BBD15F2C3}"/>
              </a:ext>
            </a:extLst>
          </p:cNvPr>
          <p:cNvCxnSpPr/>
          <p:nvPr/>
        </p:nvCxnSpPr>
        <p:spPr>
          <a:xfrm>
            <a:off x="6445672" y="2368456"/>
            <a:ext cx="7136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D3C0EB-5945-AD4B-8B2B-EA1D33015DF4}"/>
              </a:ext>
            </a:extLst>
          </p:cNvPr>
          <p:cNvSpPr txBox="1"/>
          <p:nvPr/>
        </p:nvSpPr>
        <p:spPr>
          <a:xfrm>
            <a:off x="5086025" y="2214567"/>
            <a:ext cx="1527450" cy="307777"/>
          </a:xfrm>
          <a:prstGeom prst="rect">
            <a:avLst/>
          </a:prstGeom>
          <a:noFill/>
        </p:spPr>
        <p:txBody>
          <a:bodyPr wrap="square" rtlCol="0">
            <a:spAutoFit/>
          </a:bodyPr>
          <a:lstStyle/>
          <a:p>
            <a:r>
              <a:rPr lang="en-US" dirty="0"/>
              <a:t>New Collection </a:t>
            </a:r>
          </a:p>
        </p:txBody>
      </p:sp>
    </p:spTree>
    <p:extLst>
      <p:ext uri="{BB962C8B-B14F-4D97-AF65-F5344CB8AC3E}">
        <p14:creationId xmlns:p14="http://schemas.microsoft.com/office/powerpoint/2010/main" val="25152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Generate Citations &amp; Bibliographies: Google Docs vs Word</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Google Docs</a:t>
            </a:r>
            <a:endParaRPr>
              <a:solidFill>
                <a:schemeClr val="accent5"/>
              </a:solidFill>
            </a:endParaRPr>
          </a:p>
        </p:txBody>
      </p:sp>
      <p:sp>
        <p:nvSpPr>
          <p:cNvPr id="122" name="Google Shape;122;p22"/>
          <p:cNvSpPr txBox="1">
            <a:spLocks noGrp="1"/>
          </p:cNvSpPr>
          <p:nvPr>
            <p:ph type="body" idx="1"/>
          </p:nvPr>
        </p:nvSpPr>
        <p:spPr>
          <a:xfrm>
            <a:off x="311700" y="939875"/>
            <a:ext cx="8520600" cy="36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pic>
        <p:nvPicPr>
          <p:cNvPr id="123" name="Google Shape;123;p22"/>
          <p:cNvPicPr preferRelativeResize="0"/>
          <p:nvPr/>
        </p:nvPicPr>
        <p:blipFill>
          <a:blip r:embed="rId3">
            <a:alphaModFix/>
          </a:blip>
          <a:stretch>
            <a:fillRect/>
          </a:stretch>
        </p:blipFill>
        <p:spPr>
          <a:xfrm>
            <a:off x="381204" y="1248829"/>
            <a:ext cx="1971675" cy="2047875"/>
          </a:xfrm>
          <a:prstGeom prst="rect">
            <a:avLst/>
          </a:prstGeom>
          <a:noFill/>
          <a:ln>
            <a:noFill/>
          </a:ln>
        </p:spPr>
      </p:pic>
      <p:pic>
        <p:nvPicPr>
          <p:cNvPr id="124" name="Google Shape;124;p22"/>
          <p:cNvPicPr preferRelativeResize="0"/>
          <p:nvPr/>
        </p:nvPicPr>
        <p:blipFill>
          <a:blip r:embed="rId4">
            <a:alphaModFix/>
          </a:blip>
          <a:stretch>
            <a:fillRect/>
          </a:stretch>
        </p:blipFill>
        <p:spPr>
          <a:xfrm>
            <a:off x="2808654" y="1333709"/>
            <a:ext cx="3175150" cy="2119475"/>
          </a:xfrm>
          <a:prstGeom prst="rect">
            <a:avLst/>
          </a:prstGeom>
          <a:noFill/>
          <a:ln>
            <a:noFill/>
          </a:ln>
        </p:spPr>
      </p:pic>
      <p:pic>
        <p:nvPicPr>
          <p:cNvPr id="125" name="Google Shape;125;p22"/>
          <p:cNvPicPr preferRelativeResize="0"/>
          <p:nvPr/>
        </p:nvPicPr>
        <p:blipFill>
          <a:blip r:embed="rId5">
            <a:alphaModFix/>
          </a:blip>
          <a:stretch>
            <a:fillRect/>
          </a:stretch>
        </p:blipFill>
        <p:spPr>
          <a:xfrm>
            <a:off x="311700" y="3615375"/>
            <a:ext cx="5410200" cy="1381125"/>
          </a:xfrm>
          <a:prstGeom prst="rect">
            <a:avLst/>
          </a:prstGeom>
          <a:noFill/>
          <a:ln>
            <a:noFill/>
          </a:ln>
        </p:spPr>
      </p:pic>
      <p:sp>
        <p:nvSpPr>
          <p:cNvPr id="126" name="Google Shape;126;p22"/>
          <p:cNvSpPr txBox="1"/>
          <p:nvPr/>
        </p:nvSpPr>
        <p:spPr>
          <a:xfrm>
            <a:off x="755941" y="930158"/>
            <a:ext cx="1222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2"/>
                </a:solidFill>
                <a:latin typeface="Lato"/>
                <a:ea typeface="Lato"/>
                <a:cs typeface="Lato"/>
                <a:sym typeface="Lato"/>
              </a:rPr>
              <a:t>Step 1</a:t>
            </a:r>
            <a:endParaRPr sz="1600" dirty="0">
              <a:solidFill>
                <a:schemeClr val="dk2"/>
              </a:solidFill>
              <a:latin typeface="Lato"/>
              <a:ea typeface="Lato"/>
              <a:cs typeface="Lato"/>
              <a:sym typeface="Lato"/>
            </a:endParaRPr>
          </a:p>
        </p:txBody>
      </p:sp>
      <p:sp>
        <p:nvSpPr>
          <p:cNvPr id="127" name="Google Shape;127;p22"/>
          <p:cNvSpPr txBox="1"/>
          <p:nvPr/>
        </p:nvSpPr>
        <p:spPr>
          <a:xfrm>
            <a:off x="3571920" y="887689"/>
            <a:ext cx="1222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2"/>
                </a:solidFill>
                <a:latin typeface="Lato"/>
                <a:ea typeface="Lato"/>
                <a:cs typeface="Lato"/>
                <a:sym typeface="Lato"/>
              </a:rPr>
              <a:t>Step 2</a:t>
            </a:r>
            <a:endParaRPr sz="1600" dirty="0">
              <a:solidFill>
                <a:schemeClr val="dk2"/>
              </a:solidFill>
              <a:latin typeface="Lato"/>
              <a:ea typeface="Lato"/>
              <a:cs typeface="Lato"/>
              <a:sym typeface="Lato"/>
            </a:endParaRPr>
          </a:p>
        </p:txBody>
      </p:sp>
      <p:sp>
        <p:nvSpPr>
          <p:cNvPr id="128" name="Google Shape;128;p22"/>
          <p:cNvSpPr txBox="1"/>
          <p:nvPr/>
        </p:nvSpPr>
        <p:spPr>
          <a:xfrm>
            <a:off x="868775" y="3299116"/>
            <a:ext cx="1222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2"/>
                </a:solidFill>
                <a:latin typeface="Lato"/>
                <a:ea typeface="Lato"/>
                <a:cs typeface="Lato"/>
                <a:sym typeface="Lato"/>
              </a:rPr>
              <a:t>Step 3</a:t>
            </a:r>
            <a:endParaRPr sz="1600" dirty="0">
              <a:solidFill>
                <a:schemeClr val="dk2"/>
              </a:solidFill>
              <a:latin typeface="Lato"/>
              <a:ea typeface="Lato"/>
              <a:cs typeface="Lato"/>
              <a:sym typeface="Lato"/>
            </a:endParaRPr>
          </a:p>
        </p:txBody>
      </p:sp>
      <p:pic>
        <p:nvPicPr>
          <p:cNvPr id="3" name="Picture 2" descr="A screenshot of a computer&#10;&#10;AI-generated content may be incorrect.">
            <a:extLst>
              <a:ext uri="{FF2B5EF4-FFF2-40B4-BE49-F238E27FC236}">
                <a16:creationId xmlns:a16="http://schemas.microsoft.com/office/drawing/2014/main" id="{2240213D-8D44-E6E7-C840-F5847FAB4DE7}"/>
              </a:ext>
            </a:extLst>
          </p:cNvPr>
          <p:cNvPicPr>
            <a:picLocks noChangeAspect="1"/>
          </p:cNvPicPr>
          <p:nvPr/>
        </p:nvPicPr>
        <p:blipFill>
          <a:blip r:embed="rId6"/>
          <a:stretch>
            <a:fillRect/>
          </a:stretch>
        </p:blipFill>
        <p:spPr>
          <a:xfrm>
            <a:off x="6875878" y="1701085"/>
            <a:ext cx="1841500" cy="698500"/>
          </a:xfrm>
          <a:prstGeom prst="rect">
            <a:avLst/>
          </a:prstGeom>
        </p:spPr>
      </p:pic>
      <p:sp>
        <p:nvSpPr>
          <p:cNvPr id="4" name="TextBox 3">
            <a:extLst>
              <a:ext uri="{FF2B5EF4-FFF2-40B4-BE49-F238E27FC236}">
                <a16:creationId xmlns:a16="http://schemas.microsoft.com/office/drawing/2014/main" id="{E2D9DB95-6E0F-76D2-D14D-B3A98DB27B9D}"/>
              </a:ext>
            </a:extLst>
          </p:cNvPr>
          <p:cNvSpPr txBox="1"/>
          <p:nvPr/>
        </p:nvSpPr>
        <p:spPr>
          <a:xfrm>
            <a:off x="7172529" y="1333709"/>
            <a:ext cx="1231427" cy="307777"/>
          </a:xfrm>
          <a:prstGeom prst="rect">
            <a:avLst/>
          </a:prstGeom>
          <a:noFill/>
        </p:spPr>
        <p:txBody>
          <a:bodyPr wrap="none" rtlCol="0">
            <a:spAutoFit/>
          </a:bodyPr>
          <a:lstStyle/>
          <a:p>
            <a:r>
              <a:rPr lang="en-US" dirty="0"/>
              <a:t>Easiest Way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p:tgtEl>
                                          <p:spTgt spid="12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base">
                                        <p:cTn id="12" dur="1000"/>
                                        <p:tgtEl>
                                          <p:spTgt spid="12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1000"/>
                                        <p:tgtEl>
                                          <p:spTgt spid="1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Bibliography </a:t>
            </a:r>
            <a:endParaRPr>
              <a:solidFill>
                <a:schemeClr val="accent5"/>
              </a:solidFill>
            </a:endParaRPr>
          </a:p>
        </p:txBody>
      </p:sp>
      <p:sp>
        <p:nvSpPr>
          <p:cNvPr id="134" name="Google Shape;13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highlight>
                  <a:srgbClr val="FFFFFF"/>
                </a:highlight>
              </a:rPr>
              <a:t>To create a bibliography, click on the Zotero menu and then add/edit bibliography. A bibliography, formatted in your chosen citation style will be added to your paper. </a:t>
            </a:r>
            <a:endParaRPr/>
          </a:p>
        </p:txBody>
      </p:sp>
      <p:pic>
        <p:nvPicPr>
          <p:cNvPr id="135" name="Google Shape;135;p23"/>
          <p:cNvPicPr preferRelativeResize="0"/>
          <p:nvPr/>
        </p:nvPicPr>
        <p:blipFill>
          <a:blip r:embed="rId3">
            <a:alphaModFix/>
          </a:blip>
          <a:stretch>
            <a:fillRect/>
          </a:stretch>
        </p:blipFill>
        <p:spPr>
          <a:xfrm>
            <a:off x="3688250" y="2309950"/>
            <a:ext cx="1971675" cy="2047875"/>
          </a:xfrm>
          <a:prstGeom prst="rect">
            <a:avLst/>
          </a:prstGeom>
          <a:noFill/>
          <a:ln>
            <a:noFill/>
          </a:ln>
        </p:spPr>
      </p:pic>
      <p:sp>
        <p:nvSpPr>
          <p:cNvPr id="136" name="Google Shape;136;p23"/>
          <p:cNvSpPr/>
          <p:nvPr/>
        </p:nvSpPr>
        <p:spPr>
          <a:xfrm>
            <a:off x="2420475" y="2928775"/>
            <a:ext cx="1546200" cy="387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Microsoft Word</a:t>
            </a:r>
            <a:endParaRPr>
              <a:solidFill>
                <a:schemeClr val="accent5"/>
              </a:solidFill>
            </a:endParaRPr>
          </a:p>
        </p:txBody>
      </p:sp>
      <p:sp>
        <p:nvSpPr>
          <p:cNvPr id="142" name="Google Shape;142;p24"/>
          <p:cNvSpPr txBox="1">
            <a:spLocks noGrp="1"/>
          </p:cNvSpPr>
          <p:nvPr>
            <p:ph type="body" idx="1"/>
          </p:nvPr>
        </p:nvSpPr>
        <p:spPr>
          <a:xfrm>
            <a:off x="311700" y="939875"/>
            <a:ext cx="8520600" cy="36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43" name="Google Shape;143;p24"/>
          <p:cNvSpPr txBox="1"/>
          <p:nvPr/>
        </p:nvSpPr>
        <p:spPr>
          <a:xfrm>
            <a:off x="311775" y="1315050"/>
            <a:ext cx="7675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latin typeface="Lato"/>
                <a:ea typeface="Lato"/>
                <a:cs typeface="Lato"/>
                <a:sym typeface="Lato"/>
              </a:rPr>
              <a:t>Step 1</a:t>
            </a:r>
            <a:endParaRPr sz="1600">
              <a:solidFill>
                <a:schemeClr val="dk2"/>
              </a:solidFill>
              <a:latin typeface="Lato"/>
              <a:ea typeface="Lato"/>
              <a:cs typeface="Lato"/>
              <a:sym typeface="Lato"/>
            </a:endParaRPr>
          </a:p>
          <a:p>
            <a:pPr marL="0" lvl="0" indent="0" algn="l" rtl="0">
              <a:spcBef>
                <a:spcPts val="0"/>
              </a:spcBef>
              <a:spcAft>
                <a:spcPts val="0"/>
              </a:spcAft>
              <a:buNone/>
            </a:pPr>
            <a:r>
              <a:rPr lang="en" sz="1600">
                <a:solidFill>
                  <a:schemeClr val="dk2"/>
                </a:solidFill>
                <a:latin typeface="Lato"/>
                <a:ea typeface="Lato"/>
                <a:cs typeface="Lato"/>
                <a:sym typeface="Lato"/>
              </a:rPr>
              <a:t>Once installed, Zotero can be found in the toolbar. Click the tab to add/edit citations and bibliography. </a:t>
            </a:r>
            <a:endParaRPr sz="1600">
              <a:solidFill>
                <a:schemeClr val="dk2"/>
              </a:solidFill>
              <a:latin typeface="Lato"/>
              <a:ea typeface="Lato"/>
              <a:cs typeface="Lato"/>
              <a:sym typeface="Lato"/>
            </a:endParaRPr>
          </a:p>
        </p:txBody>
      </p:sp>
      <p:pic>
        <p:nvPicPr>
          <p:cNvPr id="144" name="Google Shape;144;p24"/>
          <p:cNvPicPr preferRelativeResize="0"/>
          <p:nvPr/>
        </p:nvPicPr>
        <p:blipFill>
          <a:blip r:embed="rId3">
            <a:alphaModFix/>
          </a:blip>
          <a:stretch>
            <a:fillRect/>
          </a:stretch>
        </p:blipFill>
        <p:spPr>
          <a:xfrm>
            <a:off x="1255700" y="2355025"/>
            <a:ext cx="5666875" cy="109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1000"/>
                                        <p:tgtEl>
                                          <p:spTgt spid="1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Stand Alone Bibliography</a:t>
            </a:r>
            <a:endParaRPr>
              <a:solidFill>
                <a:schemeClr val="accent5"/>
              </a:solidFill>
            </a:endParaRPr>
          </a:p>
        </p:txBody>
      </p:sp>
      <p:sp>
        <p:nvSpPr>
          <p:cNvPr id="150" name="Google Shape;150;p25"/>
          <p:cNvSpPr txBox="1">
            <a:spLocks noGrp="1"/>
          </p:cNvSpPr>
          <p:nvPr>
            <p:ph type="body" idx="1"/>
          </p:nvPr>
        </p:nvSpPr>
        <p:spPr>
          <a:xfrm>
            <a:off x="311700" y="95882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highlight>
                  <a:srgbClr val="FFFFFF"/>
                </a:highlight>
              </a:rPr>
              <a:t>Select some or all of the references in your Zotero library. Right click and select Create Bibliography from Items. </a:t>
            </a:r>
            <a:endParaRPr>
              <a:highlight>
                <a:srgbClr val="FFFFFF"/>
              </a:highlight>
            </a:endParaRPr>
          </a:p>
          <a:p>
            <a:pPr marL="0" lvl="0" indent="0" algn="l" rtl="0">
              <a:lnSpc>
                <a:spcPct val="200000"/>
              </a:lnSpc>
              <a:spcBef>
                <a:spcPts val="0"/>
              </a:spcBef>
              <a:spcAft>
                <a:spcPts val="0"/>
              </a:spcAft>
              <a:buNone/>
            </a:pPr>
            <a:endParaRPr>
              <a:highlight>
                <a:srgbClr val="FFFFFF"/>
              </a:highlight>
            </a:endParaRPr>
          </a:p>
        </p:txBody>
      </p:sp>
      <p:pic>
        <p:nvPicPr>
          <p:cNvPr id="151" name="Google Shape;151;p25"/>
          <p:cNvPicPr preferRelativeResize="0"/>
          <p:nvPr/>
        </p:nvPicPr>
        <p:blipFill>
          <a:blip r:embed="rId3">
            <a:alphaModFix/>
          </a:blip>
          <a:stretch>
            <a:fillRect/>
          </a:stretch>
        </p:blipFill>
        <p:spPr>
          <a:xfrm>
            <a:off x="2016175" y="1718550"/>
            <a:ext cx="5401250" cy="31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000"/>
                                        <p:tgtEl>
                                          <p:spTgt spid="1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Stand Alone Bibliography</a:t>
            </a:r>
            <a:endParaRPr>
              <a:solidFill>
                <a:schemeClr val="accent5"/>
              </a:solidFill>
            </a:endParaRPr>
          </a:p>
        </p:txBody>
      </p:sp>
      <p:sp>
        <p:nvSpPr>
          <p:cNvPr id="157" name="Google Shape;157;p26"/>
          <p:cNvSpPr txBox="1">
            <a:spLocks noGrp="1"/>
          </p:cNvSpPr>
          <p:nvPr>
            <p:ph type="body" idx="1"/>
          </p:nvPr>
        </p:nvSpPr>
        <p:spPr>
          <a:xfrm>
            <a:off x="311700" y="95882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highlight>
                  <a:srgbClr val="FFFFFF"/>
                </a:highlight>
              </a:rPr>
              <a:t>Choose citation style and copy to clipboard for pasting into document or email </a:t>
            </a:r>
            <a:endParaRPr>
              <a:highlight>
                <a:srgbClr val="FFFFFF"/>
              </a:highlight>
            </a:endParaRPr>
          </a:p>
        </p:txBody>
      </p:sp>
      <p:pic>
        <p:nvPicPr>
          <p:cNvPr id="158" name="Google Shape;158;p26"/>
          <p:cNvPicPr preferRelativeResize="0"/>
          <p:nvPr/>
        </p:nvPicPr>
        <p:blipFill>
          <a:blip r:embed="rId3">
            <a:alphaModFix/>
          </a:blip>
          <a:stretch>
            <a:fillRect/>
          </a:stretch>
        </p:blipFill>
        <p:spPr>
          <a:xfrm>
            <a:off x="2306625" y="1483675"/>
            <a:ext cx="4914900" cy="309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1000"/>
                                        <p:tgtEl>
                                          <p:spTgt spid="1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6C25-EA67-81CB-0BEB-516BB1B93E8F}"/>
              </a:ext>
            </a:extLst>
          </p:cNvPr>
          <p:cNvSpPr>
            <a:spLocks noGrp="1"/>
          </p:cNvSpPr>
          <p:nvPr>
            <p:ph type="title"/>
          </p:nvPr>
        </p:nvSpPr>
        <p:spPr/>
        <p:txBody>
          <a:bodyPr/>
          <a:lstStyle/>
          <a:p>
            <a:r>
              <a:rPr lang="en-US" dirty="0">
                <a:solidFill>
                  <a:schemeClr val="accent5"/>
                </a:solidFill>
              </a:rPr>
              <a:t>Stay in Sync</a:t>
            </a:r>
          </a:p>
        </p:txBody>
      </p:sp>
      <p:sp>
        <p:nvSpPr>
          <p:cNvPr id="3" name="Subtitle 2">
            <a:extLst>
              <a:ext uri="{FF2B5EF4-FFF2-40B4-BE49-F238E27FC236}">
                <a16:creationId xmlns:a16="http://schemas.microsoft.com/office/drawing/2014/main" id="{01015DA7-795F-4236-33F8-2CA542108A63}"/>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5F5F9BD6-3F66-6EBE-F224-CC1AED8808EC}"/>
              </a:ext>
            </a:extLst>
          </p:cNvPr>
          <p:cNvSpPr>
            <a:spLocks noGrp="1"/>
          </p:cNvSpPr>
          <p:nvPr>
            <p:ph type="body" idx="2"/>
          </p:nvPr>
        </p:nvSpPr>
        <p:spPr/>
        <p:txBody>
          <a:bodyPr/>
          <a:lstStyle/>
          <a:p>
            <a:r>
              <a:rPr lang="en-US" dirty="0"/>
              <a:t>Zotero can optionally synchronize your data across devices, keeping your files, notes and bibliographic records seamlessly up to date. </a:t>
            </a:r>
          </a:p>
        </p:txBody>
      </p:sp>
      <p:pic>
        <p:nvPicPr>
          <p:cNvPr id="6" name="Picture 5" descr="A computer and tablet with blue arrows on screen&#10;&#10;AI-generated content may be incorrect.">
            <a:extLst>
              <a:ext uri="{FF2B5EF4-FFF2-40B4-BE49-F238E27FC236}">
                <a16:creationId xmlns:a16="http://schemas.microsoft.com/office/drawing/2014/main" id="{900BB763-25D4-8F78-25D1-6D0A4B828F14}"/>
              </a:ext>
            </a:extLst>
          </p:cNvPr>
          <p:cNvPicPr>
            <a:picLocks noChangeAspect="1"/>
          </p:cNvPicPr>
          <p:nvPr/>
        </p:nvPicPr>
        <p:blipFill>
          <a:blip r:embed="rId3"/>
          <a:stretch>
            <a:fillRect/>
          </a:stretch>
        </p:blipFill>
        <p:spPr>
          <a:xfrm>
            <a:off x="782832" y="2687445"/>
            <a:ext cx="3010536" cy="2026424"/>
          </a:xfrm>
          <a:prstGeom prst="rect">
            <a:avLst/>
          </a:prstGeom>
        </p:spPr>
      </p:pic>
    </p:spTree>
    <p:extLst>
      <p:ext uri="{BB962C8B-B14F-4D97-AF65-F5344CB8AC3E}">
        <p14:creationId xmlns:p14="http://schemas.microsoft.com/office/powerpoint/2010/main" val="185745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4B0C-A6D3-0962-6385-56F1AC8EB2B8}"/>
              </a:ext>
            </a:extLst>
          </p:cNvPr>
          <p:cNvSpPr>
            <a:spLocks noGrp="1"/>
          </p:cNvSpPr>
          <p:nvPr>
            <p:ph type="title"/>
          </p:nvPr>
        </p:nvSpPr>
        <p:spPr>
          <a:xfrm>
            <a:off x="265500" y="724200"/>
            <a:ext cx="4045200" cy="2067350"/>
          </a:xfrm>
        </p:spPr>
        <p:txBody>
          <a:bodyPr/>
          <a:lstStyle/>
          <a:p>
            <a:r>
              <a:rPr lang="en-US" sz="3200" dirty="0">
                <a:solidFill>
                  <a:schemeClr val="accent5"/>
                </a:solidFill>
              </a:rPr>
              <a:t>What is your  experience with referencing?</a:t>
            </a:r>
            <a:br>
              <a:rPr lang="en-US" sz="3200" dirty="0">
                <a:solidFill>
                  <a:schemeClr val="accent5"/>
                </a:solidFill>
              </a:rPr>
            </a:br>
            <a:endParaRPr lang="en-US" sz="3200" dirty="0">
              <a:solidFill>
                <a:schemeClr val="accent5"/>
              </a:solidFill>
            </a:endParaRPr>
          </a:p>
        </p:txBody>
      </p:sp>
      <p:sp>
        <p:nvSpPr>
          <p:cNvPr id="3" name="Subtitle 2">
            <a:extLst>
              <a:ext uri="{FF2B5EF4-FFF2-40B4-BE49-F238E27FC236}">
                <a16:creationId xmlns:a16="http://schemas.microsoft.com/office/drawing/2014/main" id="{33967E60-C3F9-EFC8-493D-4EC5A2F828DB}"/>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47A616C1-55C0-DB27-B75B-0ABED7BE81C1}"/>
              </a:ext>
            </a:extLst>
          </p:cNvPr>
          <p:cNvSpPr>
            <a:spLocks noGrp="1"/>
          </p:cNvSpPr>
          <p:nvPr>
            <p:ph type="body" idx="2"/>
          </p:nvPr>
        </p:nvSpPr>
        <p:spPr>
          <a:xfrm>
            <a:off x="4948644" y="469585"/>
            <a:ext cx="3837000" cy="2375616"/>
          </a:xfrm>
        </p:spPr>
        <p:txBody>
          <a:bodyPr/>
          <a:lstStyle/>
          <a:p>
            <a:pPr marL="114300" indent="0" algn="ctr">
              <a:buNone/>
            </a:pPr>
            <a:r>
              <a:rPr lang="en-US" sz="2400" dirty="0">
                <a:solidFill>
                  <a:schemeClr val="bg1"/>
                </a:solidFill>
              </a:rPr>
              <a:t>Have you used a reference management software before? If yes, which one?</a:t>
            </a:r>
            <a:endParaRPr lang="en-US" sz="2400" b="1" dirty="0">
              <a:solidFill>
                <a:schemeClr val="bg1"/>
              </a:solidFill>
              <a:latin typeface=""/>
            </a:endParaRPr>
          </a:p>
        </p:txBody>
      </p:sp>
    </p:spTree>
    <p:extLst>
      <p:ext uri="{BB962C8B-B14F-4D97-AF65-F5344CB8AC3E}">
        <p14:creationId xmlns:p14="http://schemas.microsoft.com/office/powerpoint/2010/main" val="99276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0EB3-0924-86C8-4CE5-6BDB2780B9B0}"/>
              </a:ext>
            </a:extLst>
          </p:cNvPr>
          <p:cNvSpPr>
            <a:spLocks noGrp="1"/>
          </p:cNvSpPr>
          <p:nvPr>
            <p:ph type="title"/>
          </p:nvPr>
        </p:nvSpPr>
        <p:spPr/>
        <p:txBody>
          <a:bodyPr/>
          <a:lstStyle/>
          <a:p>
            <a:r>
              <a:rPr lang="en-US" dirty="0">
                <a:solidFill>
                  <a:schemeClr val="accent5"/>
                </a:solidFill>
              </a:rPr>
              <a:t>Easy Collaboration</a:t>
            </a:r>
          </a:p>
        </p:txBody>
      </p:sp>
      <p:sp>
        <p:nvSpPr>
          <p:cNvPr id="3" name="Subtitle 2">
            <a:extLst>
              <a:ext uri="{FF2B5EF4-FFF2-40B4-BE49-F238E27FC236}">
                <a16:creationId xmlns:a16="http://schemas.microsoft.com/office/drawing/2014/main" id="{0DF2D42D-5AEA-9D5C-E8BC-44F516DD0847}"/>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4B32F613-87DE-0DB0-5B25-F98FBEB069D8}"/>
              </a:ext>
            </a:extLst>
          </p:cNvPr>
          <p:cNvSpPr>
            <a:spLocks noGrp="1"/>
          </p:cNvSpPr>
          <p:nvPr>
            <p:ph type="body" idx="2"/>
          </p:nvPr>
        </p:nvSpPr>
        <p:spPr/>
        <p:txBody>
          <a:bodyPr/>
          <a:lstStyle/>
          <a:p>
            <a:r>
              <a:rPr lang="en-US" dirty="0">
                <a:solidFill>
                  <a:schemeClr val="bg1"/>
                </a:solidFill>
              </a:rPr>
              <a:t>Zotero lets you collaborate freely from co-writing papers with colleagues to, distributing course materials to students or building a collaborative bibliography. You can share a Zotero with as many people as you desire. </a:t>
            </a:r>
          </a:p>
        </p:txBody>
      </p:sp>
      <p:pic>
        <p:nvPicPr>
          <p:cNvPr id="6" name="Picture 5" descr="A person and person sitting at a desk&#10;&#10;AI-generated content may be incorrect.">
            <a:extLst>
              <a:ext uri="{FF2B5EF4-FFF2-40B4-BE49-F238E27FC236}">
                <a16:creationId xmlns:a16="http://schemas.microsoft.com/office/drawing/2014/main" id="{08C8A978-44BA-165F-1D15-E9FEE2F9E3A3}"/>
              </a:ext>
            </a:extLst>
          </p:cNvPr>
          <p:cNvPicPr>
            <a:picLocks noChangeAspect="1"/>
          </p:cNvPicPr>
          <p:nvPr/>
        </p:nvPicPr>
        <p:blipFill>
          <a:blip r:embed="rId3"/>
          <a:stretch>
            <a:fillRect/>
          </a:stretch>
        </p:blipFill>
        <p:spPr>
          <a:xfrm>
            <a:off x="1027439" y="2699628"/>
            <a:ext cx="2398441" cy="1822192"/>
          </a:xfrm>
          <a:prstGeom prst="rect">
            <a:avLst/>
          </a:prstGeom>
        </p:spPr>
      </p:pic>
    </p:spTree>
    <p:extLst>
      <p:ext uri="{BB962C8B-B14F-4D97-AF65-F5344CB8AC3E}">
        <p14:creationId xmlns:p14="http://schemas.microsoft.com/office/powerpoint/2010/main" val="363634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D9A7-C189-632A-4C6D-43BB00AAE79C}"/>
              </a:ext>
            </a:extLst>
          </p:cNvPr>
          <p:cNvSpPr>
            <a:spLocks noGrp="1"/>
          </p:cNvSpPr>
          <p:nvPr>
            <p:ph type="title"/>
          </p:nvPr>
        </p:nvSpPr>
        <p:spPr/>
        <p:txBody>
          <a:bodyPr/>
          <a:lstStyle/>
          <a:p>
            <a:r>
              <a:rPr lang="en-US" dirty="0">
                <a:solidFill>
                  <a:schemeClr val="accent5"/>
                </a:solidFill>
              </a:rPr>
              <a:t>Creating Group Libraries </a:t>
            </a:r>
          </a:p>
        </p:txBody>
      </p:sp>
      <p:sp>
        <p:nvSpPr>
          <p:cNvPr id="3" name="Text Placeholder 2">
            <a:extLst>
              <a:ext uri="{FF2B5EF4-FFF2-40B4-BE49-F238E27FC236}">
                <a16:creationId xmlns:a16="http://schemas.microsoft.com/office/drawing/2014/main" id="{7D55D6CA-50E7-B027-A0BB-E5BE81CD5DC6}"/>
              </a:ext>
            </a:extLst>
          </p:cNvPr>
          <p:cNvSpPr>
            <a:spLocks noGrp="1"/>
          </p:cNvSpPr>
          <p:nvPr>
            <p:ph type="body" idx="1"/>
          </p:nvPr>
        </p:nvSpPr>
        <p:spPr>
          <a:xfrm>
            <a:off x="311700" y="942080"/>
            <a:ext cx="8520600" cy="4041176"/>
          </a:xfrm>
        </p:spPr>
        <p:txBody>
          <a:bodyPr/>
          <a:lstStyle/>
          <a:p>
            <a:r>
              <a:rPr lang="en-US" dirty="0"/>
              <a:t>Group libraries are separate from your personal “My Library”, so you can use Zotero groups as a way to keep separate libraries within one Zotero profile </a:t>
            </a:r>
          </a:p>
          <a:p>
            <a:pPr marL="114300" indent="0">
              <a:buNone/>
            </a:pPr>
            <a:endParaRPr lang="en-US" sz="1600" dirty="0"/>
          </a:p>
          <a:p>
            <a:pPr marL="114300" indent="0">
              <a:buNone/>
            </a:pPr>
            <a:r>
              <a:rPr lang="en-US" sz="1600" dirty="0"/>
              <a:t>2 ways to create Zotero Groups </a:t>
            </a:r>
          </a:p>
          <a:p>
            <a:pPr>
              <a:buAutoNum type="arabicPeriod"/>
            </a:pPr>
            <a:r>
              <a:rPr lang="en-US" sz="1600" dirty="0"/>
              <a:t>File </a:t>
            </a:r>
            <a:r>
              <a:rPr lang="en-US" sz="1600" dirty="0">
                <a:sym typeface="Wingdings" pitchFamily="2" charset="2"/>
              </a:rPr>
              <a:t> New Library  “New Group” </a:t>
            </a:r>
          </a:p>
          <a:p>
            <a:pPr>
              <a:buAutoNum type="arabicPeriod"/>
            </a:pPr>
            <a:r>
              <a:rPr lang="en-US" sz="1600" dirty="0">
                <a:sym typeface="Wingdings" pitchFamily="2" charset="2"/>
              </a:rPr>
              <a:t>Click “Create a New group” Button on </a:t>
            </a:r>
            <a:r>
              <a:rPr lang="en-US" sz="1600" dirty="0" err="1">
                <a:sym typeface="Wingdings" pitchFamily="2" charset="2"/>
              </a:rPr>
              <a:t>Zotero.com</a:t>
            </a:r>
            <a:r>
              <a:rPr lang="en-US" sz="1600" dirty="0">
                <a:sym typeface="Wingdings" pitchFamily="2" charset="2"/>
              </a:rPr>
              <a:t> </a:t>
            </a:r>
            <a:endParaRPr lang="en-US" sz="1600" dirty="0"/>
          </a:p>
        </p:txBody>
      </p:sp>
      <p:pic>
        <p:nvPicPr>
          <p:cNvPr id="5" name="Picture 4" descr="A screenshot of a computer&#10;&#10;AI-generated content may be incorrect.">
            <a:extLst>
              <a:ext uri="{FF2B5EF4-FFF2-40B4-BE49-F238E27FC236}">
                <a16:creationId xmlns:a16="http://schemas.microsoft.com/office/drawing/2014/main" id="{C8038033-982F-921F-316E-6B8FC1193D8F}"/>
              </a:ext>
            </a:extLst>
          </p:cNvPr>
          <p:cNvPicPr>
            <a:picLocks noChangeAspect="1"/>
          </p:cNvPicPr>
          <p:nvPr/>
        </p:nvPicPr>
        <p:blipFill>
          <a:blip r:embed="rId3"/>
          <a:stretch>
            <a:fillRect/>
          </a:stretch>
        </p:blipFill>
        <p:spPr>
          <a:xfrm>
            <a:off x="3523251" y="2760756"/>
            <a:ext cx="2749550" cy="2222500"/>
          </a:xfrm>
          <a:prstGeom prst="rect">
            <a:avLst/>
          </a:prstGeom>
        </p:spPr>
      </p:pic>
    </p:spTree>
    <p:extLst>
      <p:ext uri="{BB962C8B-B14F-4D97-AF65-F5344CB8AC3E}">
        <p14:creationId xmlns:p14="http://schemas.microsoft.com/office/powerpoint/2010/main" val="118568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677F-8470-11A8-912E-BD68ADF28F25}"/>
              </a:ext>
            </a:extLst>
          </p:cNvPr>
          <p:cNvSpPr>
            <a:spLocks noGrp="1"/>
          </p:cNvSpPr>
          <p:nvPr>
            <p:ph type="title"/>
          </p:nvPr>
        </p:nvSpPr>
        <p:spPr/>
        <p:txBody>
          <a:bodyPr/>
          <a:lstStyle/>
          <a:p>
            <a:r>
              <a:rPr lang="en-US" dirty="0">
                <a:solidFill>
                  <a:schemeClr val="accent5"/>
                </a:solidFill>
              </a:rPr>
              <a:t>Continued</a:t>
            </a:r>
          </a:p>
        </p:txBody>
      </p:sp>
      <p:sp>
        <p:nvSpPr>
          <p:cNvPr id="3" name="Text Placeholder 2">
            <a:extLst>
              <a:ext uri="{FF2B5EF4-FFF2-40B4-BE49-F238E27FC236}">
                <a16:creationId xmlns:a16="http://schemas.microsoft.com/office/drawing/2014/main" id="{C008D509-4D43-109F-D144-70DD9BF9F976}"/>
              </a:ext>
            </a:extLst>
          </p:cNvPr>
          <p:cNvSpPr>
            <a:spLocks noGrp="1"/>
          </p:cNvSpPr>
          <p:nvPr>
            <p:ph type="body" idx="1"/>
          </p:nvPr>
        </p:nvSpPr>
        <p:spPr/>
        <p:txBody>
          <a:bodyPr/>
          <a:lstStyle/>
          <a:p>
            <a:endParaRPr lang="en-US" dirty="0"/>
          </a:p>
        </p:txBody>
      </p:sp>
      <p:pic>
        <p:nvPicPr>
          <p:cNvPr id="5" name="Picture 4" descr="A screenshot of a website&#10;&#10;AI-generated content may be incorrect.">
            <a:extLst>
              <a:ext uri="{FF2B5EF4-FFF2-40B4-BE49-F238E27FC236}">
                <a16:creationId xmlns:a16="http://schemas.microsoft.com/office/drawing/2014/main" id="{C26AD009-6CCA-B1DD-74E8-8ABE722F0B91}"/>
              </a:ext>
            </a:extLst>
          </p:cNvPr>
          <p:cNvPicPr>
            <a:picLocks noChangeAspect="1"/>
          </p:cNvPicPr>
          <p:nvPr/>
        </p:nvPicPr>
        <p:blipFill>
          <a:blip r:embed="rId3"/>
          <a:stretch>
            <a:fillRect/>
          </a:stretch>
        </p:blipFill>
        <p:spPr>
          <a:xfrm>
            <a:off x="4827944" y="1076350"/>
            <a:ext cx="4234438" cy="2503379"/>
          </a:xfrm>
          <a:prstGeom prst="rect">
            <a:avLst/>
          </a:prstGeom>
        </p:spPr>
      </p:pic>
      <p:pic>
        <p:nvPicPr>
          <p:cNvPr id="6" name="Picture 5" descr="A screenshot of a group&#10;&#10;AI-generated content may be incorrect.">
            <a:extLst>
              <a:ext uri="{FF2B5EF4-FFF2-40B4-BE49-F238E27FC236}">
                <a16:creationId xmlns:a16="http://schemas.microsoft.com/office/drawing/2014/main" id="{C1C4607C-2E74-C145-695E-C7E7AFBD0465}"/>
              </a:ext>
            </a:extLst>
          </p:cNvPr>
          <p:cNvPicPr>
            <a:picLocks noChangeAspect="1"/>
          </p:cNvPicPr>
          <p:nvPr/>
        </p:nvPicPr>
        <p:blipFill>
          <a:blip r:embed="rId4"/>
          <a:stretch>
            <a:fillRect/>
          </a:stretch>
        </p:blipFill>
        <p:spPr>
          <a:xfrm>
            <a:off x="189571" y="1076350"/>
            <a:ext cx="4638373" cy="2579504"/>
          </a:xfrm>
          <a:prstGeom prst="rect">
            <a:avLst/>
          </a:prstGeom>
        </p:spPr>
      </p:pic>
    </p:spTree>
    <p:extLst>
      <p:ext uri="{BB962C8B-B14F-4D97-AF65-F5344CB8AC3E}">
        <p14:creationId xmlns:p14="http://schemas.microsoft.com/office/powerpoint/2010/main" val="351185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316C85-DEAA-B9DF-0636-74EA578B063F}"/>
              </a:ext>
            </a:extLst>
          </p:cNvPr>
          <p:cNvSpPr>
            <a:spLocks noGrp="1"/>
          </p:cNvSpPr>
          <p:nvPr>
            <p:ph type="title"/>
          </p:nvPr>
        </p:nvSpPr>
        <p:spPr/>
        <p:txBody>
          <a:bodyPr/>
          <a:lstStyle/>
          <a:p>
            <a:r>
              <a:rPr lang="en-US" dirty="0">
                <a:solidFill>
                  <a:schemeClr val="accent5"/>
                </a:solidFill>
              </a:rPr>
              <a:t>Keeping Zotero Up to Date</a:t>
            </a:r>
          </a:p>
        </p:txBody>
      </p:sp>
      <p:sp>
        <p:nvSpPr>
          <p:cNvPr id="5" name="Subtitle 4">
            <a:extLst>
              <a:ext uri="{FF2B5EF4-FFF2-40B4-BE49-F238E27FC236}">
                <a16:creationId xmlns:a16="http://schemas.microsoft.com/office/drawing/2014/main" id="{2121EB88-31AB-1ADD-6A8F-C323D15D54F3}"/>
              </a:ext>
            </a:extLst>
          </p:cNvPr>
          <p:cNvSpPr>
            <a:spLocks noGrp="1"/>
          </p:cNvSpPr>
          <p:nvPr>
            <p:ph type="subTitle" idx="1"/>
          </p:nvPr>
        </p:nvSpPr>
        <p:spPr/>
        <p:txBody>
          <a:bodyPr/>
          <a:lstStyle/>
          <a:p>
            <a:endParaRPr lang="en-US" dirty="0"/>
          </a:p>
        </p:txBody>
      </p:sp>
      <p:sp>
        <p:nvSpPr>
          <p:cNvPr id="6" name="Text Placeholder 5">
            <a:extLst>
              <a:ext uri="{FF2B5EF4-FFF2-40B4-BE49-F238E27FC236}">
                <a16:creationId xmlns:a16="http://schemas.microsoft.com/office/drawing/2014/main" id="{FDEA17DD-6781-FB32-3B27-690FAA26323B}"/>
              </a:ext>
            </a:extLst>
          </p:cNvPr>
          <p:cNvSpPr>
            <a:spLocks noGrp="1"/>
          </p:cNvSpPr>
          <p:nvPr>
            <p:ph type="body" idx="2"/>
          </p:nvPr>
        </p:nvSpPr>
        <p:spPr/>
        <p:txBody>
          <a:bodyPr/>
          <a:lstStyle/>
          <a:p>
            <a:r>
              <a:rPr lang="en-US" dirty="0"/>
              <a:t>Have the latest version of Zotero by checking for updates in the help menu bar. </a:t>
            </a:r>
          </a:p>
        </p:txBody>
      </p:sp>
    </p:spTree>
    <p:extLst>
      <p:ext uri="{BB962C8B-B14F-4D97-AF65-F5344CB8AC3E}">
        <p14:creationId xmlns:p14="http://schemas.microsoft.com/office/powerpoint/2010/main" val="2981484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C1E3A-F95B-AF82-C60F-DCA4AAB445E5}"/>
              </a:ext>
            </a:extLst>
          </p:cNvPr>
          <p:cNvSpPr>
            <a:spLocks noGrp="1"/>
          </p:cNvSpPr>
          <p:nvPr>
            <p:ph type="title"/>
          </p:nvPr>
        </p:nvSpPr>
        <p:spPr/>
        <p:txBody>
          <a:bodyPr/>
          <a:lstStyle/>
          <a:p>
            <a:r>
              <a:rPr lang="en-US" dirty="0">
                <a:solidFill>
                  <a:schemeClr val="accent5"/>
                </a:solidFill>
              </a:rPr>
              <a:t>Webinar Sessions &amp; Dates </a:t>
            </a:r>
          </a:p>
        </p:txBody>
      </p:sp>
      <p:sp>
        <p:nvSpPr>
          <p:cNvPr id="4" name="Text Placeholder 3">
            <a:extLst>
              <a:ext uri="{FF2B5EF4-FFF2-40B4-BE49-F238E27FC236}">
                <a16:creationId xmlns:a16="http://schemas.microsoft.com/office/drawing/2014/main" id="{618F6C7F-FCA9-2ABD-270F-6ECCE3BDDB4E}"/>
              </a:ext>
            </a:extLst>
          </p:cNvPr>
          <p:cNvSpPr>
            <a:spLocks noGrp="1"/>
          </p:cNvSpPr>
          <p:nvPr>
            <p:ph type="body" idx="1"/>
          </p:nvPr>
        </p:nvSpPr>
        <p:spPr>
          <a:xfrm>
            <a:off x="114300" y="1152475"/>
            <a:ext cx="9029700" cy="3416400"/>
          </a:xfrm>
        </p:spPr>
        <p:txBody>
          <a:bodyPr/>
          <a:lstStyle/>
          <a:p>
            <a:r>
              <a:rPr lang="en-US" b="1" dirty="0"/>
              <a:t>From Chaos to Catalog—Getting Items into your library	       </a:t>
            </a:r>
            <a:r>
              <a:rPr lang="en-US" b="1" dirty="0">
                <a:solidFill>
                  <a:schemeClr val="accent5"/>
                </a:solidFill>
              </a:rPr>
              <a:t>February 19</a:t>
            </a:r>
            <a:r>
              <a:rPr lang="en-US" b="1" baseline="30000" dirty="0">
                <a:solidFill>
                  <a:schemeClr val="accent5"/>
                </a:solidFill>
              </a:rPr>
              <a:t>th</a:t>
            </a:r>
            <a:r>
              <a:rPr lang="en-US" b="1" dirty="0">
                <a:solidFill>
                  <a:schemeClr val="accent5"/>
                </a:solidFill>
              </a:rPr>
              <a:t> 2025</a:t>
            </a:r>
          </a:p>
          <a:p>
            <a:pPr marL="114300" indent="0">
              <a:buNone/>
            </a:pPr>
            <a:endParaRPr lang="en-US" b="1" dirty="0">
              <a:solidFill>
                <a:schemeClr val="accent5"/>
              </a:solidFill>
            </a:endParaRPr>
          </a:p>
          <a:p>
            <a:r>
              <a:rPr lang="en-US" b="1" dirty="0"/>
              <a:t>Master Your Library—Organizing and Taking Notes	       </a:t>
            </a:r>
            <a:r>
              <a:rPr lang="en-US" b="1" dirty="0">
                <a:solidFill>
                  <a:schemeClr val="accent5"/>
                </a:solidFill>
              </a:rPr>
              <a:t>March 19</a:t>
            </a:r>
            <a:r>
              <a:rPr lang="en-US" b="1" baseline="30000" dirty="0">
                <a:solidFill>
                  <a:schemeClr val="accent5"/>
                </a:solidFill>
              </a:rPr>
              <a:t>th</a:t>
            </a:r>
            <a:r>
              <a:rPr lang="en-US" b="1" dirty="0">
                <a:solidFill>
                  <a:schemeClr val="accent5"/>
                </a:solidFill>
              </a:rPr>
              <a:t> 2025 </a:t>
            </a:r>
          </a:p>
          <a:p>
            <a:endParaRPr lang="en-US" b="1" dirty="0">
              <a:solidFill>
                <a:schemeClr val="accent5"/>
              </a:solidFill>
            </a:endParaRPr>
          </a:p>
          <a:p>
            <a:r>
              <a:rPr lang="en-US" b="1" dirty="0">
                <a:solidFill>
                  <a:schemeClr val="bg2"/>
                </a:solidFill>
              </a:rPr>
              <a:t>Cite Like a Pro—Bibliographies, Citations &amp; Reports 	       </a:t>
            </a:r>
            <a:r>
              <a:rPr lang="en-US" b="1" dirty="0">
                <a:solidFill>
                  <a:schemeClr val="accent5"/>
                </a:solidFill>
              </a:rPr>
              <a:t>April 23</a:t>
            </a:r>
            <a:r>
              <a:rPr lang="en-US" b="1" baseline="30000" dirty="0">
                <a:solidFill>
                  <a:schemeClr val="accent5"/>
                </a:solidFill>
              </a:rPr>
              <a:t>rd</a:t>
            </a:r>
            <a:r>
              <a:rPr lang="en-US" b="1" dirty="0">
                <a:solidFill>
                  <a:schemeClr val="accent5"/>
                </a:solidFill>
              </a:rPr>
              <a:t> 2025 </a:t>
            </a:r>
          </a:p>
          <a:p>
            <a:endParaRPr lang="en-US" b="1" dirty="0">
              <a:solidFill>
                <a:schemeClr val="accent5"/>
              </a:solidFill>
            </a:endParaRPr>
          </a:p>
          <a:p>
            <a:r>
              <a:rPr lang="en-US" b="1" dirty="0">
                <a:solidFill>
                  <a:schemeClr val="bg2"/>
                </a:solidFill>
              </a:rPr>
              <a:t>Collaborate Smarter—Syncing, Sharing &amp; Backup</a:t>
            </a:r>
            <a:r>
              <a:rPr lang="en-US" dirty="0">
                <a:solidFill>
                  <a:schemeClr val="bg2"/>
                </a:solidFill>
              </a:rPr>
              <a:t>	</a:t>
            </a:r>
            <a:r>
              <a:rPr lang="en-US" b="1" dirty="0">
                <a:solidFill>
                  <a:schemeClr val="accent5"/>
                </a:solidFill>
              </a:rPr>
              <a:t>                        May 21</a:t>
            </a:r>
            <a:r>
              <a:rPr lang="en-US" b="1" baseline="30000" dirty="0">
                <a:solidFill>
                  <a:schemeClr val="accent5"/>
                </a:solidFill>
              </a:rPr>
              <a:t>st</a:t>
            </a:r>
            <a:r>
              <a:rPr lang="en-US" b="1" dirty="0">
                <a:solidFill>
                  <a:schemeClr val="accent5"/>
                </a:solidFill>
              </a:rPr>
              <a:t> 2025 </a:t>
            </a:r>
          </a:p>
          <a:p>
            <a:endParaRPr lang="en-US" dirty="0">
              <a:solidFill>
                <a:schemeClr val="bg2"/>
              </a:solidFill>
            </a:endParaRPr>
          </a:p>
          <a:p>
            <a:r>
              <a:rPr lang="en-US" b="1" dirty="0">
                <a:solidFill>
                  <a:schemeClr val="bg2"/>
                </a:solidFill>
              </a:rPr>
              <a:t>Go Beyond Basics—Getting the Best from Zotero 	       </a:t>
            </a:r>
            <a:r>
              <a:rPr lang="en-US" b="1" dirty="0">
                <a:solidFill>
                  <a:schemeClr val="accent5"/>
                </a:solidFill>
              </a:rPr>
              <a:t>June 25</a:t>
            </a:r>
            <a:r>
              <a:rPr lang="en-US" b="1" baseline="30000" dirty="0">
                <a:solidFill>
                  <a:schemeClr val="accent5"/>
                </a:solidFill>
              </a:rPr>
              <a:t>th</a:t>
            </a:r>
            <a:r>
              <a:rPr lang="en-US" b="1" dirty="0">
                <a:solidFill>
                  <a:schemeClr val="accent5"/>
                </a:solidFill>
              </a:rPr>
              <a:t> 2025 </a:t>
            </a:r>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99525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Getting Started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Installation </a:t>
            </a:r>
            <a:endParaRPr>
              <a:solidFill>
                <a:schemeClr val="accent5"/>
              </a:solidFill>
            </a:endParaRPr>
          </a:p>
        </p:txBody>
      </p:sp>
      <p:sp>
        <p:nvSpPr>
          <p:cNvPr id="80" name="Google Shape;80;p16"/>
          <p:cNvSpPr txBox="1">
            <a:spLocks noGrp="1"/>
          </p:cNvSpPr>
          <p:nvPr>
            <p:ph type="body" idx="1"/>
          </p:nvPr>
        </p:nvSpPr>
        <p:spPr>
          <a:xfrm>
            <a:off x="311700" y="1152475"/>
            <a:ext cx="8520600" cy="369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solidFill>
                  <a:srgbClr val="444444"/>
                </a:solidFill>
              </a:rPr>
              <a:t>You can download Zotero on the </a:t>
            </a:r>
            <a:r>
              <a:rPr lang="en" u="sng">
                <a:solidFill>
                  <a:srgbClr val="3388CC"/>
                </a:solidFill>
                <a:hlinkClick r:id="rId3">
                  <a:extLst>
                    <a:ext uri="{A12FA001-AC4F-418D-AE19-62706E023703}">
                      <ahyp:hlinkClr xmlns:ahyp="http://schemas.microsoft.com/office/drawing/2018/hyperlinkcolor" val="tx"/>
                    </a:ext>
                  </a:extLst>
                </a:hlinkClick>
              </a:rPr>
              <a:t>Zotero download page</a:t>
            </a:r>
            <a:r>
              <a:rPr lang="en">
                <a:solidFill>
                  <a:srgbClr val="444444"/>
                </a:solidFill>
              </a:rPr>
              <a:t>. Be sure to also install the Zotero Connector for your browser.</a:t>
            </a:r>
            <a:endParaRPr>
              <a:solidFill>
                <a:srgbClr val="444444"/>
              </a:solidFill>
            </a:endParaRPr>
          </a:p>
          <a:p>
            <a:pPr marL="0" lvl="0" indent="0" algn="just" rtl="0">
              <a:spcBef>
                <a:spcPts val="900"/>
              </a:spcBef>
              <a:spcAft>
                <a:spcPts val="0"/>
              </a:spcAft>
              <a:buNone/>
            </a:pPr>
            <a:r>
              <a:rPr lang="en" b="1">
                <a:solidFill>
                  <a:srgbClr val="222222"/>
                </a:solidFill>
              </a:rPr>
              <a:t>Mac: </a:t>
            </a:r>
            <a:r>
              <a:rPr lang="en">
                <a:solidFill>
                  <a:srgbClr val="444444"/>
                </a:solidFill>
              </a:rPr>
              <a:t>Open the .dmg you downloaded and drag Zotero to the Applications folder. You can then run Zotero from Spotlight, Launchpad, or the Applications folder and add it to your Dock like any other program.</a:t>
            </a:r>
            <a:endParaRPr>
              <a:solidFill>
                <a:srgbClr val="444444"/>
              </a:solidFill>
            </a:endParaRPr>
          </a:p>
          <a:p>
            <a:pPr marL="0" lvl="0" indent="0" algn="just" rtl="0">
              <a:spcBef>
                <a:spcPts val="1200"/>
              </a:spcBef>
              <a:spcAft>
                <a:spcPts val="0"/>
              </a:spcAft>
              <a:buNone/>
            </a:pPr>
            <a:r>
              <a:rPr lang="en">
                <a:solidFill>
                  <a:srgbClr val="444444"/>
                </a:solidFill>
              </a:rPr>
              <a:t>After installing Zotero, you can eject and delete the .dmg file.</a:t>
            </a:r>
            <a:endParaRPr>
              <a:solidFill>
                <a:srgbClr val="444444"/>
              </a:solidFill>
            </a:endParaRPr>
          </a:p>
          <a:p>
            <a:pPr marL="0" lvl="0" indent="0" algn="just" rtl="0">
              <a:spcBef>
                <a:spcPts val="900"/>
              </a:spcBef>
              <a:spcAft>
                <a:spcPts val="0"/>
              </a:spcAft>
              <a:buNone/>
            </a:pPr>
            <a:r>
              <a:rPr lang="en" b="1">
                <a:solidFill>
                  <a:srgbClr val="222222"/>
                </a:solidFill>
              </a:rPr>
              <a:t>Windows: </a:t>
            </a:r>
            <a:r>
              <a:rPr lang="en">
                <a:solidFill>
                  <a:srgbClr val="444444"/>
                </a:solidFill>
              </a:rPr>
              <a:t>Run the setup program you downloaded.</a:t>
            </a:r>
            <a:endParaRPr>
              <a:solidFill>
                <a:srgbClr val="444444"/>
              </a:solidFill>
            </a:endParaRPr>
          </a:p>
          <a:p>
            <a:pPr marL="0" lvl="0" indent="0" algn="l" rtl="0">
              <a:spcBef>
                <a:spcPts val="12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For Mac Users</a:t>
            </a:r>
            <a:endParaRPr>
              <a:solidFill>
                <a:schemeClr val="accent5"/>
              </a:solidFill>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To enable Zotero for Safari it needs to be enabled from the Extensions pane in Safari settings </a:t>
            </a:r>
            <a:endParaRPr/>
          </a:p>
          <a:p>
            <a:pPr marL="914400" lvl="1" indent="-342900" algn="l" rtl="0">
              <a:lnSpc>
                <a:spcPct val="100000"/>
              </a:lnSpc>
              <a:spcBef>
                <a:spcPts val="0"/>
              </a:spcBef>
              <a:spcAft>
                <a:spcPts val="0"/>
              </a:spcAft>
              <a:buSzPts val="1800"/>
              <a:buAutoNum type="arabicPeriod"/>
            </a:pPr>
            <a:r>
              <a:rPr lang="en" sz="1800"/>
              <a:t>Open Safari </a:t>
            </a:r>
            <a:endParaRPr sz="1800"/>
          </a:p>
          <a:p>
            <a:pPr marL="914400" lvl="1" indent="-342900" algn="l" rtl="0">
              <a:lnSpc>
                <a:spcPct val="100000"/>
              </a:lnSpc>
              <a:spcBef>
                <a:spcPts val="0"/>
              </a:spcBef>
              <a:spcAft>
                <a:spcPts val="0"/>
              </a:spcAft>
              <a:buSzPts val="1800"/>
              <a:buAutoNum type="arabicPeriod"/>
            </a:pPr>
            <a:r>
              <a:rPr lang="en" sz="1800"/>
              <a:t>From Safari click Settings</a:t>
            </a:r>
            <a:endParaRPr sz="1800"/>
          </a:p>
          <a:p>
            <a:pPr marL="914400" lvl="1" indent="-342900" algn="l" rtl="0">
              <a:lnSpc>
                <a:spcPct val="100000"/>
              </a:lnSpc>
              <a:spcBef>
                <a:spcPts val="0"/>
              </a:spcBef>
              <a:spcAft>
                <a:spcPts val="0"/>
              </a:spcAft>
              <a:buSzPts val="1800"/>
              <a:buAutoNum type="arabicPeriod"/>
            </a:pPr>
            <a:r>
              <a:rPr lang="en" sz="1800"/>
              <a:t>Select the Extensions tab </a:t>
            </a:r>
            <a:endParaRPr sz="1800"/>
          </a:p>
          <a:p>
            <a:pPr marL="914400" lvl="1" indent="-342900" algn="l" rtl="0">
              <a:lnSpc>
                <a:spcPct val="100000"/>
              </a:lnSpc>
              <a:spcBef>
                <a:spcPts val="0"/>
              </a:spcBef>
              <a:spcAft>
                <a:spcPts val="0"/>
              </a:spcAft>
              <a:buSzPts val="1800"/>
              <a:buAutoNum type="arabicPeriod"/>
            </a:pPr>
            <a:r>
              <a:rPr lang="en" sz="1800"/>
              <a:t>Check the box next to Zotero extension to enable it</a:t>
            </a:r>
            <a:endParaRPr sz="1800"/>
          </a:p>
          <a:p>
            <a:pPr marL="0" lvl="0" indent="0" algn="l" rtl="0">
              <a:lnSpc>
                <a:spcPct val="100000"/>
              </a:lnSpc>
              <a:spcBef>
                <a:spcPts val="0"/>
              </a:spcBef>
              <a:spcAft>
                <a:spcPts val="0"/>
              </a:spcAft>
              <a:buNone/>
            </a:pPr>
            <a:endParaRPr sz="1800"/>
          </a:p>
        </p:txBody>
      </p:sp>
      <p:pic>
        <p:nvPicPr>
          <p:cNvPr id="87" name="Google Shape;87;p17" descr="A screenshot of a computer&#10;&#10;Description automatically generated"/>
          <p:cNvPicPr preferRelativeResize="0"/>
          <p:nvPr/>
        </p:nvPicPr>
        <p:blipFill>
          <a:blip r:embed="rId3">
            <a:alphaModFix/>
          </a:blip>
          <a:stretch>
            <a:fillRect/>
          </a:stretch>
        </p:blipFill>
        <p:spPr>
          <a:xfrm>
            <a:off x="1509400" y="2932425"/>
            <a:ext cx="1937850" cy="2010625"/>
          </a:xfrm>
          <a:prstGeom prst="rect">
            <a:avLst/>
          </a:prstGeom>
          <a:noFill/>
          <a:ln>
            <a:noFill/>
          </a:ln>
        </p:spPr>
      </p:pic>
      <p:pic>
        <p:nvPicPr>
          <p:cNvPr id="88" name="Google Shape;88;p17" descr="A screenshot of a computer&#10;&#10;Description automatically generated"/>
          <p:cNvPicPr preferRelativeResize="0"/>
          <p:nvPr/>
        </p:nvPicPr>
        <p:blipFill>
          <a:blip r:embed="rId4">
            <a:alphaModFix/>
          </a:blip>
          <a:stretch>
            <a:fillRect/>
          </a:stretch>
        </p:blipFill>
        <p:spPr>
          <a:xfrm>
            <a:off x="3795800" y="3204875"/>
            <a:ext cx="4610100" cy="159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1000"/>
                                        <p:tgtEl>
                                          <p:spTgt spid="8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1000"/>
                                        <p:tgtEl>
                                          <p:spTgt spid="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8DBC5-863B-14BD-446E-9BED5524E207}"/>
              </a:ext>
            </a:extLst>
          </p:cNvPr>
          <p:cNvSpPr>
            <a:spLocks noGrp="1"/>
          </p:cNvSpPr>
          <p:nvPr>
            <p:ph type="title"/>
          </p:nvPr>
        </p:nvSpPr>
        <p:spPr/>
        <p:txBody>
          <a:bodyPr/>
          <a:lstStyle/>
          <a:p>
            <a:r>
              <a:rPr lang="en-US" dirty="0"/>
              <a:t>About Zotero</a:t>
            </a:r>
          </a:p>
        </p:txBody>
      </p:sp>
    </p:spTree>
    <p:extLst>
      <p:ext uri="{BB962C8B-B14F-4D97-AF65-F5344CB8AC3E}">
        <p14:creationId xmlns:p14="http://schemas.microsoft.com/office/powerpoint/2010/main" val="418979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5"/>
                </a:solidFill>
              </a:rPr>
              <a:t>Zotero</a:t>
            </a:r>
            <a:endParaRPr dirty="0">
              <a:solidFill>
                <a:schemeClr val="accent5"/>
              </a:solidFill>
            </a:endParaRPr>
          </a:p>
        </p:txBody>
      </p:sp>
      <p:sp>
        <p:nvSpPr>
          <p:cNvPr id="68" name="Google Shape;6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Easy to use tool to help you collect, organize, annotate, cite and share research. Available on web browser or for desktop. </a:t>
            </a:r>
            <a:endParaRPr dirty="0"/>
          </a:p>
          <a:p>
            <a:pPr marL="0" lvl="0" indent="0" algn="l" rtl="0">
              <a:spcBef>
                <a:spcPts val="1600"/>
              </a:spcBef>
              <a:spcAft>
                <a:spcPts val="1600"/>
              </a:spcAft>
              <a:buNone/>
            </a:pPr>
            <a:r>
              <a:rPr lang="en" dirty="0"/>
              <a:t>The purpose of integrating Zotero is to help streamline research in one tool! </a:t>
            </a:r>
            <a:endParaRPr dirty="0"/>
          </a:p>
        </p:txBody>
      </p:sp>
      <p:pic>
        <p:nvPicPr>
          <p:cNvPr id="69" name="Google Shape;69;p14"/>
          <p:cNvPicPr preferRelativeResize="0"/>
          <p:nvPr/>
        </p:nvPicPr>
        <p:blipFill>
          <a:blip r:embed="rId3">
            <a:alphaModFix/>
          </a:blip>
          <a:stretch>
            <a:fillRect/>
          </a:stretch>
        </p:blipFill>
        <p:spPr>
          <a:xfrm>
            <a:off x="3438525" y="3762375"/>
            <a:ext cx="2266950" cy="70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dirty="0"/>
              <a:t>Collect Items with a Click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Via Web Browser </a:t>
            </a:r>
            <a:endParaRPr>
              <a:solidFill>
                <a:schemeClr val="accent5"/>
              </a:solidFill>
            </a:endParaRPr>
          </a:p>
        </p:txBody>
      </p:sp>
      <p:sp>
        <p:nvSpPr>
          <p:cNvPr id="99" name="Google Shape;99;p19"/>
          <p:cNvSpPr txBox="1">
            <a:spLocks noGrp="1"/>
          </p:cNvSpPr>
          <p:nvPr>
            <p:ph type="body" idx="1"/>
          </p:nvPr>
        </p:nvSpPr>
        <p:spPr>
          <a:xfrm>
            <a:off x="311700" y="1152475"/>
            <a:ext cx="8520600" cy="37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highlight>
                  <a:srgbClr val="FFFFFF"/>
                </a:highlight>
              </a:rPr>
              <a:t>The Zotero Connector save button is the most convenient and reliable way to add items with high-quality bibliographic metadata to your Zotero library. </a:t>
            </a:r>
            <a:endParaRPr dirty="0">
              <a:solidFill>
                <a:schemeClr val="bg2"/>
              </a:solidFill>
              <a:highlight>
                <a:srgbClr val="FFFFFF"/>
              </a:highlight>
            </a:endParaRPr>
          </a:p>
          <a:p>
            <a:pPr marL="0" lvl="0" indent="0" algn="l" rtl="0">
              <a:spcBef>
                <a:spcPts val="1600"/>
              </a:spcBef>
              <a:spcAft>
                <a:spcPts val="1600"/>
              </a:spcAft>
              <a:buNone/>
            </a:pPr>
            <a:r>
              <a:rPr lang="en" dirty="0">
                <a:solidFill>
                  <a:schemeClr val="bg2"/>
                </a:solidFill>
                <a:highlight>
                  <a:srgbClr val="FFFFFF"/>
                </a:highlight>
              </a:rPr>
              <a:t>As you browse the web, the Zotero Connector will automatically find bibliographic information on web pages you visit and allow you to add it to Zotero with a single click.</a:t>
            </a:r>
            <a:endParaRPr dirty="0">
              <a:solidFill>
                <a:schemeClr val="bg2"/>
              </a:solidFill>
              <a:highlight>
                <a:srgbClr val="FFFFFF"/>
              </a:highlight>
            </a:endParaRPr>
          </a:p>
        </p:txBody>
      </p:sp>
      <p:pic>
        <p:nvPicPr>
          <p:cNvPr id="100" name="Google Shape;100;p19"/>
          <p:cNvPicPr preferRelativeResize="0"/>
          <p:nvPr/>
        </p:nvPicPr>
        <p:blipFill>
          <a:blip r:embed="rId3">
            <a:alphaModFix/>
          </a:blip>
          <a:stretch>
            <a:fillRect/>
          </a:stretch>
        </p:blipFill>
        <p:spPr>
          <a:xfrm>
            <a:off x="626250" y="4141926"/>
            <a:ext cx="7062638" cy="626100"/>
          </a:xfrm>
          <a:prstGeom prst="rect">
            <a:avLst/>
          </a:prstGeom>
          <a:noFill/>
          <a:ln>
            <a:noFill/>
          </a:ln>
        </p:spPr>
      </p:pic>
      <p:pic>
        <p:nvPicPr>
          <p:cNvPr id="101" name="Google Shape;101;p19"/>
          <p:cNvPicPr preferRelativeResize="0"/>
          <p:nvPr/>
        </p:nvPicPr>
        <p:blipFill>
          <a:blip r:embed="rId4">
            <a:alphaModFix/>
          </a:blip>
          <a:stretch>
            <a:fillRect/>
          </a:stretch>
        </p:blipFill>
        <p:spPr>
          <a:xfrm>
            <a:off x="1939400" y="3288500"/>
            <a:ext cx="1957100" cy="822925"/>
          </a:xfrm>
          <a:prstGeom prst="rect">
            <a:avLst/>
          </a:prstGeom>
          <a:noFill/>
          <a:ln>
            <a:noFill/>
          </a:ln>
        </p:spPr>
      </p:pic>
      <p:pic>
        <p:nvPicPr>
          <p:cNvPr id="102" name="Google Shape;102;p19"/>
          <p:cNvPicPr preferRelativeResize="0"/>
          <p:nvPr/>
        </p:nvPicPr>
        <p:blipFill>
          <a:blip r:embed="rId5">
            <a:alphaModFix/>
          </a:blip>
          <a:stretch>
            <a:fillRect/>
          </a:stretch>
        </p:blipFill>
        <p:spPr>
          <a:xfrm>
            <a:off x="4751350" y="3415194"/>
            <a:ext cx="1650675" cy="569550"/>
          </a:xfrm>
          <a:prstGeom prst="rect">
            <a:avLst/>
          </a:prstGeom>
          <a:noFill/>
          <a:ln>
            <a:noFill/>
          </a:ln>
        </p:spPr>
      </p:pic>
      <p:sp>
        <p:nvSpPr>
          <p:cNvPr id="103" name="Google Shape;103;p19"/>
          <p:cNvSpPr txBox="1"/>
          <p:nvPr/>
        </p:nvSpPr>
        <p:spPr>
          <a:xfrm>
            <a:off x="6325425" y="3523050"/>
            <a:ext cx="744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Lato"/>
                <a:ea typeface="Lato"/>
                <a:cs typeface="Lato"/>
                <a:sym typeface="Lato"/>
              </a:rPr>
              <a:t>PDF</a:t>
            </a:r>
            <a:endParaRPr sz="1200">
              <a:solidFill>
                <a:schemeClr val="dk2"/>
              </a:solidFill>
              <a:latin typeface="Lato"/>
              <a:ea typeface="Lato"/>
              <a:cs typeface="Lato"/>
              <a:sym typeface="Lato"/>
            </a:endParaRPr>
          </a:p>
        </p:txBody>
      </p:sp>
      <p:sp>
        <p:nvSpPr>
          <p:cNvPr id="104" name="Google Shape;104;p19"/>
          <p:cNvSpPr txBox="1"/>
          <p:nvPr/>
        </p:nvSpPr>
        <p:spPr>
          <a:xfrm>
            <a:off x="7364925" y="4177913"/>
            <a:ext cx="74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Lato"/>
                <a:ea typeface="Lato"/>
                <a:cs typeface="Lato"/>
                <a:sym typeface="Lato"/>
              </a:rPr>
              <a:t>Journal Article </a:t>
            </a:r>
            <a:endParaRPr sz="1200">
              <a:solidFill>
                <a:schemeClr val="dk2"/>
              </a:solidFill>
              <a:latin typeface="Lato"/>
              <a:ea typeface="Lato"/>
              <a:cs typeface="Lato"/>
              <a:sym typeface="Lato"/>
            </a:endParaRPr>
          </a:p>
        </p:txBody>
      </p:sp>
      <p:sp>
        <p:nvSpPr>
          <p:cNvPr id="105" name="Google Shape;105;p19"/>
          <p:cNvSpPr txBox="1"/>
          <p:nvPr/>
        </p:nvSpPr>
        <p:spPr>
          <a:xfrm>
            <a:off x="3523050" y="3523050"/>
            <a:ext cx="744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Lato"/>
                <a:ea typeface="Lato"/>
                <a:cs typeface="Lato"/>
                <a:sym typeface="Lato"/>
              </a:rPr>
              <a:t>Book</a:t>
            </a:r>
            <a:endParaRPr sz="12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p:tgtEl>
                                          <p:spTgt spid="10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1000"/>
                                        <p:tgtEl>
                                          <p:spTgt spid="10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1000"/>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1202</Words>
  <Application>Microsoft Macintosh PowerPoint</Application>
  <PresentationFormat>On-screen Show (16:9)</PresentationFormat>
  <Paragraphs>104</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AvenirNextLTPro</vt:lpstr>
      <vt:lpstr>Arial</vt:lpstr>
      <vt:lpstr>Times New Roman</vt:lpstr>
      <vt:lpstr>Lato</vt:lpstr>
      <vt:lpstr>Lucida Grande</vt:lpstr>
      <vt:lpstr>Wingdings</vt:lpstr>
      <vt:lpstr>Playfair Display</vt:lpstr>
      <vt:lpstr>Coral</vt:lpstr>
      <vt:lpstr>PowerPoint Presentation</vt:lpstr>
      <vt:lpstr>What is your  experience with referencing? </vt:lpstr>
      <vt:lpstr>Getting Started</vt:lpstr>
      <vt:lpstr>Installation </vt:lpstr>
      <vt:lpstr>For Mac Users</vt:lpstr>
      <vt:lpstr>About Zotero</vt:lpstr>
      <vt:lpstr>Zotero</vt:lpstr>
      <vt:lpstr>Collect Items with a Click </vt:lpstr>
      <vt:lpstr>Via Web Browser </vt:lpstr>
      <vt:lpstr>Manually Add or Use Identifier </vt:lpstr>
      <vt:lpstr>Personal Organization</vt:lpstr>
      <vt:lpstr>Organize your research any way you want</vt:lpstr>
      <vt:lpstr>Generate Citations &amp; Bibliographies: Google Docs vs Word</vt:lpstr>
      <vt:lpstr>Google Docs</vt:lpstr>
      <vt:lpstr>Bibliography </vt:lpstr>
      <vt:lpstr>Microsoft Word</vt:lpstr>
      <vt:lpstr>Stand Alone Bibliography</vt:lpstr>
      <vt:lpstr>Stand Alone Bibliography</vt:lpstr>
      <vt:lpstr>Stay in Sync</vt:lpstr>
      <vt:lpstr>Easy Collaboration</vt:lpstr>
      <vt:lpstr>Creating Group Libraries </vt:lpstr>
      <vt:lpstr>Continued</vt:lpstr>
      <vt:lpstr>Keeping Zotero Up to Date</vt:lpstr>
      <vt:lpstr>Questions?</vt:lpstr>
      <vt:lpstr>Webinar Sessions &amp; Dates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shari jadoolal</cp:lastModifiedBy>
  <cp:revision>16</cp:revision>
  <dcterms:modified xsi:type="dcterms:W3CDTF">2025-01-23T20:14:02Z</dcterms:modified>
</cp:coreProperties>
</file>